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5" r:id="rId2"/>
  </p:sldIdLst>
  <p:sldSz cx="14941550" cy="10440988"/>
  <p:notesSz cx="7104063" cy="10234613"/>
  <p:defaultTextStyle>
    <a:defPPr>
      <a:defRPr lang="fr-FR"/>
    </a:defPPr>
    <a:lvl1pPr marL="0" algn="l" defTabSz="3522616" rtl="0" eaLnBrk="1" latinLnBrk="0" hangingPunct="1">
      <a:defRPr sz="6900" kern="1200">
        <a:solidFill>
          <a:schemeClr val="tx1"/>
        </a:solidFill>
        <a:latin typeface="+mn-lt"/>
        <a:ea typeface="+mn-ea"/>
        <a:cs typeface="+mn-cs"/>
      </a:defRPr>
    </a:lvl1pPr>
    <a:lvl2pPr marL="1761308" algn="l" defTabSz="3522616" rtl="0" eaLnBrk="1" latinLnBrk="0" hangingPunct="1">
      <a:defRPr sz="6900" kern="1200">
        <a:solidFill>
          <a:schemeClr val="tx1"/>
        </a:solidFill>
        <a:latin typeface="+mn-lt"/>
        <a:ea typeface="+mn-ea"/>
        <a:cs typeface="+mn-cs"/>
      </a:defRPr>
    </a:lvl2pPr>
    <a:lvl3pPr marL="3522616" algn="l" defTabSz="3522616" rtl="0" eaLnBrk="1" latinLnBrk="0" hangingPunct="1">
      <a:defRPr sz="6900" kern="1200">
        <a:solidFill>
          <a:schemeClr val="tx1"/>
        </a:solidFill>
        <a:latin typeface="+mn-lt"/>
        <a:ea typeface="+mn-ea"/>
        <a:cs typeface="+mn-cs"/>
      </a:defRPr>
    </a:lvl3pPr>
    <a:lvl4pPr marL="5283924" algn="l" defTabSz="3522616" rtl="0" eaLnBrk="1" latinLnBrk="0" hangingPunct="1">
      <a:defRPr sz="6900" kern="1200">
        <a:solidFill>
          <a:schemeClr val="tx1"/>
        </a:solidFill>
        <a:latin typeface="+mn-lt"/>
        <a:ea typeface="+mn-ea"/>
        <a:cs typeface="+mn-cs"/>
      </a:defRPr>
    </a:lvl4pPr>
    <a:lvl5pPr marL="7045233" algn="l" defTabSz="3522616" rtl="0" eaLnBrk="1" latinLnBrk="0" hangingPunct="1">
      <a:defRPr sz="6900" kern="1200">
        <a:solidFill>
          <a:schemeClr val="tx1"/>
        </a:solidFill>
        <a:latin typeface="+mn-lt"/>
        <a:ea typeface="+mn-ea"/>
        <a:cs typeface="+mn-cs"/>
      </a:defRPr>
    </a:lvl5pPr>
    <a:lvl6pPr marL="8806541" algn="l" defTabSz="3522616" rtl="0" eaLnBrk="1" latinLnBrk="0" hangingPunct="1">
      <a:defRPr sz="6900" kern="1200">
        <a:solidFill>
          <a:schemeClr val="tx1"/>
        </a:solidFill>
        <a:latin typeface="+mn-lt"/>
        <a:ea typeface="+mn-ea"/>
        <a:cs typeface="+mn-cs"/>
      </a:defRPr>
    </a:lvl6pPr>
    <a:lvl7pPr marL="10567849" algn="l" defTabSz="3522616" rtl="0" eaLnBrk="1" latinLnBrk="0" hangingPunct="1">
      <a:defRPr sz="6900" kern="1200">
        <a:solidFill>
          <a:schemeClr val="tx1"/>
        </a:solidFill>
        <a:latin typeface="+mn-lt"/>
        <a:ea typeface="+mn-ea"/>
        <a:cs typeface="+mn-cs"/>
      </a:defRPr>
    </a:lvl7pPr>
    <a:lvl8pPr marL="12329157" algn="l" defTabSz="3522616" rtl="0" eaLnBrk="1" latinLnBrk="0" hangingPunct="1">
      <a:defRPr sz="6900" kern="1200">
        <a:solidFill>
          <a:schemeClr val="tx1"/>
        </a:solidFill>
        <a:latin typeface="+mn-lt"/>
        <a:ea typeface="+mn-ea"/>
        <a:cs typeface="+mn-cs"/>
      </a:defRPr>
    </a:lvl8pPr>
    <a:lvl9pPr marL="14090465" algn="l" defTabSz="3522616" rtl="0" eaLnBrk="1" latinLnBrk="0" hangingPunct="1">
      <a:defRPr sz="6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89" userDrawn="1">
          <p15:clr>
            <a:srgbClr val="A4A3A4"/>
          </p15:clr>
        </p15:guide>
        <p15:guide id="2" pos="470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CCFF33"/>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91" autoAdjust="0"/>
    <p:restoredTop sz="94660"/>
  </p:normalViewPr>
  <p:slideViewPr>
    <p:cSldViewPr>
      <p:cViewPr>
        <p:scale>
          <a:sx n="70" d="100"/>
          <a:sy n="70" d="100"/>
        </p:scale>
        <p:origin x="1806" y="306"/>
      </p:cViewPr>
      <p:guideLst>
        <p:guide orient="horz" pos="3289"/>
        <p:guide pos="4707"/>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fr-FR" dirty="0"/>
          </a:p>
        </p:txBody>
      </p:sp>
      <p:sp>
        <p:nvSpPr>
          <p:cNvPr id="3" name="Espace réservé de la date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E805B47B-CA67-4A9C-A80A-C4620421C490}" type="datetimeFigureOut">
              <a:rPr lang="fr-FR" smtClean="0"/>
              <a:t>25/11/2025</a:t>
            </a:fld>
            <a:endParaRPr lang="fr-FR" dirty="0"/>
          </a:p>
        </p:txBody>
      </p:sp>
      <p:sp>
        <p:nvSpPr>
          <p:cNvPr id="4" name="Espace réservé de l'image des diapositives 3"/>
          <p:cNvSpPr>
            <a:spLocks noGrp="1" noRot="1" noChangeAspect="1"/>
          </p:cNvSpPr>
          <p:nvPr>
            <p:ph type="sldImg" idx="2"/>
          </p:nvPr>
        </p:nvSpPr>
        <p:spPr>
          <a:xfrm>
            <a:off x="1081088" y="1279525"/>
            <a:ext cx="4941887" cy="3454400"/>
          </a:xfrm>
          <a:prstGeom prst="rect">
            <a:avLst/>
          </a:prstGeom>
          <a:noFill/>
          <a:ln w="12700">
            <a:solidFill>
              <a:prstClr val="black"/>
            </a:solidFill>
          </a:ln>
        </p:spPr>
        <p:txBody>
          <a:bodyPr vert="horz" lIns="99075" tIns="49538" rIns="99075" bIns="49538" rtlCol="0" anchor="ctr"/>
          <a:lstStyle/>
          <a:p>
            <a:endParaRPr lang="fr-FR" dirty="0"/>
          </a:p>
        </p:txBody>
      </p:sp>
      <p:sp>
        <p:nvSpPr>
          <p:cNvPr id="5" name="Espace réservé des notes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fr-FR" dirty="0"/>
          </a:p>
        </p:txBody>
      </p:sp>
      <p:sp>
        <p:nvSpPr>
          <p:cNvPr id="7" name="Espace réservé du numéro de diapositive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293E710F-80BD-44D9-B657-141EF80886FD}" type="slidenum">
              <a:rPr lang="fr-FR" smtClean="0"/>
              <a:t>‹N°›</a:t>
            </a:fld>
            <a:endParaRPr lang="fr-FR" dirty="0"/>
          </a:p>
        </p:txBody>
      </p:sp>
    </p:spTree>
    <p:extLst>
      <p:ext uri="{BB962C8B-B14F-4D97-AF65-F5344CB8AC3E}">
        <p14:creationId xmlns:p14="http://schemas.microsoft.com/office/powerpoint/2010/main" val="2877065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93E710F-80BD-44D9-B657-141EF80886FD}" type="slidenum">
              <a:rPr lang="fr-FR" smtClean="0"/>
              <a:t>1</a:t>
            </a:fld>
            <a:endParaRPr lang="fr-FR" dirty="0"/>
          </a:p>
        </p:txBody>
      </p:sp>
    </p:spTree>
    <p:extLst>
      <p:ext uri="{BB962C8B-B14F-4D97-AF65-F5344CB8AC3E}">
        <p14:creationId xmlns:p14="http://schemas.microsoft.com/office/powerpoint/2010/main" val="76052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20616" y="3243475"/>
            <a:ext cx="12700318" cy="2238045"/>
          </a:xfrm>
        </p:spPr>
        <p:txBody>
          <a:bodyPr/>
          <a:lstStyle/>
          <a:p>
            <a:r>
              <a:rPr lang="fr-FR"/>
              <a:t>Modifiez le style du titre</a:t>
            </a:r>
          </a:p>
        </p:txBody>
      </p:sp>
      <p:sp>
        <p:nvSpPr>
          <p:cNvPr id="3" name="Sous-titre 2"/>
          <p:cNvSpPr>
            <a:spLocks noGrp="1"/>
          </p:cNvSpPr>
          <p:nvPr>
            <p:ph type="subTitle" idx="1"/>
          </p:nvPr>
        </p:nvSpPr>
        <p:spPr>
          <a:xfrm>
            <a:off x="2241232" y="5916560"/>
            <a:ext cx="10459086" cy="2668252"/>
          </a:xfrm>
        </p:spPr>
        <p:txBody>
          <a:bodyPr/>
          <a:lstStyle>
            <a:lvl1pPr marL="0" indent="0" algn="ctr">
              <a:buNone/>
              <a:defRPr>
                <a:solidFill>
                  <a:schemeClr val="tx1">
                    <a:tint val="75000"/>
                  </a:schemeClr>
                </a:solidFill>
              </a:defRPr>
            </a:lvl1pPr>
            <a:lvl2pPr marL="1230802" indent="0" algn="ctr">
              <a:buNone/>
              <a:defRPr>
                <a:solidFill>
                  <a:schemeClr val="tx1">
                    <a:tint val="75000"/>
                  </a:schemeClr>
                </a:solidFill>
              </a:defRPr>
            </a:lvl2pPr>
            <a:lvl3pPr marL="2461604" indent="0" algn="ctr">
              <a:buNone/>
              <a:defRPr>
                <a:solidFill>
                  <a:schemeClr val="tx1">
                    <a:tint val="75000"/>
                  </a:schemeClr>
                </a:solidFill>
              </a:defRPr>
            </a:lvl3pPr>
            <a:lvl4pPr marL="3692406" indent="0" algn="ctr">
              <a:buNone/>
              <a:defRPr>
                <a:solidFill>
                  <a:schemeClr val="tx1">
                    <a:tint val="75000"/>
                  </a:schemeClr>
                </a:solidFill>
              </a:defRPr>
            </a:lvl4pPr>
            <a:lvl5pPr marL="4923209" indent="0" algn="ctr">
              <a:buNone/>
              <a:defRPr>
                <a:solidFill>
                  <a:schemeClr val="tx1">
                    <a:tint val="75000"/>
                  </a:schemeClr>
                </a:solidFill>
              </a:defRPr>
            </a:lvl5pPr>
            <a:lvl6pPr marL="6154011" indent="0" algn="ctr">
              <a:buNone/>
              <a:defRPr>
                <a:solidFill>
                  <a:schemeClr val="tx1">
                    <a:tint val="75000"/>
                  </a:schemeClr>
                </a:solidFill>
              </a:defRPr>
            </a:lvl6pPr>
            <a:lvl7pPr marL="7384813" indent="0" algn="ctr">
              <a:buNone/>
              <a:defRPr>
                <a:solidFill>
                  <a:schemeClr val="tx1">
                    <a:tint val="75000"/>
                  </a:schemeClr>
                </a:solidFill>
              </a:defRPr>
            </a:lvl7pPr>
            <a:lvl8pPr marL="8615615" indent="0" algn="ctr">
              <a:buNone/>
              <a:defRPr>
                <a:solidFill>
                  <a:schemeClr val="tx1">
                    <a:tint val="75000"/>
                  </a:schemeClr>
                </a:solidFill>
              </a:defRPr>
            </a:lvl8pPr>
            <a:lvl9pPr marL="9846417"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DF687A99-08FC-4061-8092-8FDEF4E1C73F}" type="datetimeFigureOut">
              <a:rPr lang="fr-FR" smtClean="0"/>
              <a:t>25/11/2025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6730166-FD47-4D6F-BB70-D0B5EA5A8C06}" type="slidenum">
              <a:rPr lang="fr-FR" smtClean="0"/>
              <a:t>‹N°›</a:t>
            </a:fld>
            <a:endParaRPr lang="fr-FR" dirty="0"/>
          </a:p>
        </p:txBody>
      </p:sp>
    </p:spTree>
    <p:extLst>
      <p:ext uri="{BB962C8B-B14F-4D97-AF65-F5344CB8AC3E}">
        <p14:creationId xmlns:p14="http://schemas.microsoft.com/office/powerpoint/2010/main" val="596284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F687A99-08FC-4061-8092-8FDEF4E1C73F}" type="datetimeFigureOut">
              <a:rPr lang="fr-FR" smtClean="0"/>
              <a:t>25/11/2025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6730166-FD47-4D6F-BB70-D0B5EA5A8C06}" type="slidenum">
              <a:rPr lang="fr-FR" smtClean="0"/>
              <a:t>‹N°›</a:t>
            </a:fld>
            <a:endParaRPr lang="fr-FR" dirty="0"/>
          </a:p>
        </p:txBody>
      </p:sp>
    </p:spTree>
    <p:extLst>
      <p:ext uri="{BB962C8B-B14F-4D97-AF65-F5344CB8AC3E}">
        <p14:creationId xmlns:p14="http://schemas.microsoft.com/office/powerpoint/2010/main" val="2017586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1374778" y="780659"/>
            <a:ext cx="3530459" cy="16628240"/>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783395" y="780659"/>
            <a:ext cx="10342355" cy="1662824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F687A99-08FC-4061-8092-8FDEF4E1C73F}" type="datetimeFigureOut">
              <a:rPr lang="fr-FR" smtClean="0"/>
              <a:t>25/11/2025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6730166-FD47-4D6F-BB70-D0B5EA5A8C06}" type="slidenum">
              <a:rPr lang="fr-FR" smtClean="0"/>
              <a:t>‹N°›</a:t>
            </a:fld>
            <a:endParaRPr lang="fr-FR" dirty="0"/>
          </a:p>
        </p:txBody>
      </p:sp>
    </p:spTree>
    <p:extLst>
      <p:ext uri="{BB962C8B-B14F-4D97-AF65-F5344CB8AC3E}">
        <p14:creationId xmlns:p14="http://schemas.microsoft.com/office/powerpoint/2010/main" val="3796778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F687A99-08FC-4061-8092-8FDEF4E1C73F}" type="datetimeFigureOut">
              <a:rPr lang="fr-FR" smtClean="0"/>
              <a:t>25/11/2025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6730166-FD47-4D6F-BB70-D0B5EA5A8C06}" type="slidenum">
              <a:rPr lang="fr-FR" smtClean="0"/>
              <a:t>‹N°›</a:t>
            </a:fld>
            <a:endParaRPr lang="fr-FR" dirty="0"/>
          </a:p>
        </p:txBody>
      </p:sp>
    </p:spTree>
    <p:extLst>
      <p:ext uri="{BB962C8B-B14F-4D97-AF65-F5344CB8AC3E}">
        <p14:creationId xmlns:p14="http://schemas.microsoft.com/office/powerpoint/2010/main" val="3531528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180279" y="6709302"/>
            <a:ext cx="12700318" cy="2073696"/>
          </a:xfrm>
        </p:spPr>
        <p:txBody>
          <a:bodyPr anchor="t"/>
          <a:lstStyle>
            <a:lvl1pPr algn="l">
              <a:defRPr sz="10762" b="1" cap="all"/>
            </a:lvl1pPr>
          </a:lstStyle>
          <a:p>
            <a:r>
              <a:rPr lang="fr-FR"/>
              <a:t>Modifiez le style du titre</a:t>
            </a:r>
          </a:p>
        </p:txBody>
      </p:sp>
      <p:sp>
        <p:nvSpPr>
          <p:cNvPr id="3" name="Espace réservé du texte 2"/>
          <p:cNvSpPr>
            <a:spLocks noGrp="1"/>
          </p:cNvSpPr>
          <p:nvPr>
            <p:ph type="body" idx="1"/>
          </p:nvPr>
        </p:nvSpPr>
        <p:spPr>
          <a:xfrm>
            <a:off x="1180279" y="4425338"/>
            <a:ext cx="12700318" cy="2283965"/>
          </a:xfrm>
        </p:spPr>
        <p:txBody>
          <a:bodyPr anchor="b"/>
          <a:lstStyle>
            <a:lvl1pPr marL="0" indent="0">
              <a:buNone/>
              <a:defRPr sz="5381">
                <a:solidFill>
                  <a:schemeClr val="tx1">
                    <a:tint val="75000"/>
                  </a:schemeClr>
                </a:solidFill>
              </a:defRPr>
            </a:lvl1pPr>
            <a:lvl2pPr marL="1230802" indent="0">
              <a:buNone/>
              <a:defRPr sz="4822">
                <a:solidFill>
                  <a:schemeClr val="tx1">
                    <a:tint val="75000"/>
                  </a:schemeClr>
                </a:solidFill>
              </a:defRPr>
            </a:lvl2pPr>
            <a:lvl3pPr marL="2461604" indent="0">
              <a:buNone/>
              <a:defRPr sz="4263">
                <a:solidFill>
                  <a:schemeClr val="tx1">
                    <a:tint val="75000"/>
                  </a:schemeClr>
                </a:solidFill>
              </a:defRPr>
            </a:lvl3pPr>
            <a:lvl4pPr marL="3692406" indent="0">
              <a:buNone/>
              <a:defRPr sz="3843">
                <a:solidFill>
                  <a:schemeClr val="tx1">
                    <a:tint val="75000"/>
                  </a:schemeClr>
                </a:solidFill>
              </a:defRPr>
            </a:lvl4pPr>
            <a:lvl5pPr marL="4923209" indent="0">
              <a:buNone/>
              <a:defRPr sz="3843">
                <a:solidFill>
                  <a:schemeClr val="tx1">
                    <a:tint val="75000"/>
                  </a:schemeClr>
                </a:solidFill>
              </a:defRPr>
            </a:lvl5pPr>
            <a:lvl6pPr marL="6154011" indent="0">
              <a:buNone/>
              <a:defRPr sz="3843">
                <a:solidFill>
                  <a:schemeClr val="tx1">
                    <a:tint val="75000"/>
                  </a:schemeClr>
                </a:solidFill>
              </a:defRPr>
            </a:lvl6pPr>
            <a:lvl7pPr marL="7384813" indent="0">
              <a:buNone/>
              <a:defRPr sz="3843">
                <a:solidFill>
                  <a:schemeClr val="tx1">
                    <a:tint val="75000"/>
                  </a:schemeClr>
                </a:solidFill>
              </a:defRPr>
            </a:lvl7pPr>
            <a:lvl8pPr marL="8615615" indent="0">
              <a:buNone/>
              <a:defRPr sz="3843">
                <a:solidFill>
                  <a:schemeClr val="tx1">
                    <a:tint val="75000"/>
                  </a:schemeClr>
                </a:solidFill>
              </a:defRPr>
            </a:lvl8pPr>
            <a:lvl9pPr marL="9846417" indent="0">
              <a:buNone/>
              <a:defRPr sz="3843">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DF687A99-08FC-4061-8092-8FDEF4E1C73F}" type="datetimeFigureOut">
              <a:rPr lang="fr-FR" smtClean="0"/>
              <a:t>25/11/2025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36730166-FD47-4D6F-BB70-D0B5EA5A8C06}" type="slidenum">
              <a:rPr lang="fr-FR" smtClean="0"/>
              <a:t>‹N°›</a:t>
            </a:fld>
            <a:endParaRPr lang="fr-FR" dirty="0"/>
          </a:p>
        </p:txBody>
      </p:sp>
    </p:spTree>
    <p:extLst>
      <p:ext uri="{BB962C8B-B14F-4D97-AF65-F5344CB8AC3E}">
        <p14:creationId xmlns:p14="http://schemas.microsoft.com/office/powerpoint/2010/main" val="3517674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783395" y="4548597"/>
            <a:ext cx="6936408" cy="12860301"/>
          </a:xfrm>
        </p:spPr>
        <p:txBody>
          <a:bodyPr/>
          <a:lstStyle>
            <a:lvl1pPr>
              <a:defRPr sz="7477"/>
            </a:lvl1pPr>
            <a:lvl2pPr>
              <a:defRPr sz="6569"/>
            </a:lvl2pPr>
            <a:lvl3pPr>
              <a:defRPr sz="5381"/>
            </a:lvl3pPr>
            <a:lvl4pPr>
              <a:defRPr sz="4822"/>
            </a:lvl4pPr>
            <a:lvl5pPr>
              <a:defRPr sz="4822"/>
            </a:lvl5pPr>
            <a:lvl6pPr>
              <a:defRPr sz="4822"/>
            </a:lvl6pPr>
            <a:lvl7pPr>
              <a:defRPr sz="4822"/>
            </a:lvl7pPr>
            <a:lvl8pPr>
              <a:defRPr sz="4822"/>
            </a:lvl8pPr>
            <a:lvl9pPr>
              <a:defRPr sz="4822"/>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7968827" y="4548597"/>
            <a:ext cx="6936408" cy="12860301"/>
          </a:xfrm>
        </p:spPr>
        <p:txBody>
          <a:bodyPr/>
          <a:lstStyle>
            <a:lvl1pPr>
              <a:defRPr sz="7477"/>
            </a:lvl1pPr>
            <a:lvl2pPr>
              <a:defRPr sz="6569"/>
            </a:lvl2pPr>
            <a:lvl3pPr>
              <a:defRPr sz="5381"/>
            </a:lvl3pPr>
            <a:lvl4pPr>
              <a:defRPr sz="4822"/>
            </a:lvl4pPr>
            <a:lvl5pPr>
              <a:defRPr sz="4822"/>
            </a:lvl5pPr>
            <a:lvl6pPr>
              <a:defRPr sz="4822"/>
            </a:lvl6pPr>
            <a:lvl7pPr>
              <a:defRPr sz="4822"/>
            </a:lvl7pPr>
            <a:lvl8pPr>
              <a:defRPr sz="4822"/>
            </a:lvl8pPr>
            <a:lvl9pPr>
              <a:defRPr sz="4822"/>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DF687A99-08FC-4061-8092-8FDEF4E1C73F}" type="datetimeFigureOut">
              <a:rPr lang="fr-FR" smtClean="0"/>
              <a:t>25/11/2025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6730166-FD47-4D6F-BB70-D0B5EA5A8C06}" type="slidenum">
              <a:rPr lang="fr-FR" smtClean="0"/>
              <a:t>‹N°›</a:t>
            </a:fld>
            <a:endParaRPr lang="fr-FR" dirty="0"/>
          </a:p>
        </p:txBody>
      </p:sp>
    </p:spTree>
    <p:extLst>
      <p:ext uri="{BB962C8B-B14F-4D97-AF65-F5344CB8AC3E}">
        <p14:creationId xmlns:p14="http://schemas.microsoft.com/office/powerpoint/2010/main" val="212470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747080" y="418124"/>
            <a:ext cx="13447395" cy="1740164"/>
          </a:xfrm>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747080" y="2337139"/>
            <a:ext cx="6601779" cy="974007"/>
          </a:xfrm>
        </p:spPr>
        <p:txBody>
          <a:bodyPr anchor="b"/>
          <a:lstStyle>
            <a:lvl1pPr marL="0" indent="0">
              <a:buNone/>
              <a:defRPr sz="6569" b="1"/>
            </a:lvl1pPr>
            <a:lvl2pPr marL="1230802" indent="0">
              <a:buNone/>
              <a:defRPr sz="5381" b="1"/>
            </a:lvl2pPr>
            <a:lvl3pPr marL="2461604" indent="0">
              <a:buNone/>
              <a:defRPr sz="4822" b="1"/>
            </a:lvl3pPr>
            <a:lvl4pPr marL="3692406" indent="0">
              <a:buNone/>
              <a:defRPr sz="4263" b="1"/>
            </a:lvl4pPr>
            <a:lvl5pPr marL="4923209" indent="0">
              <a:buNone/>
              <a:defRPr sz="4263" b="1"/>
            </a:lvl5pPr>
            <a:lvl6pPr marL="6154011" indent="0">
              <a:buNone/>
              <a:defRPr sz="4263" b="1"/>
            </a:lvl6pPr>
            <a:lvl7pPr marL="7384813" indent="0">
              <a:buNone/>
              <a:defRPr sz="4263" b="1"/>
            </a:lvl7pPr>
            <a:lvl8pPr marL="8615615" indent="0">
              <a:buNone/>
              <a:defRPr sz="4263" b="1"/>
            </a:lvl8pPr>
            <a:lvl9pPr marL="9846417" indent="0">
              <a:buNone/>
              <a:defRPr sz="4263" b="1"/>
            </a:lvl9pPr>
          </a:lstStyle>
          <a:p>
            <a:pPr lvl="0"/>
            <a:r>
              <a:rPr lang="fr-FR"/>
              <a:t>Modifiez les styles du texte du masque</a:t>
            </a:r>
          </a:p>
        </p:txBody>
      </p:sp>
      <p:sp>
        <p:nvSpPr>
          <p:cNvPr id="4" name="Espace réservé du contenu 3"/>
          <p:cNvSpPr>
            <a:spLocks noGrp="1"/>
          </p:cNvSpPr>
          <p:nvPr>
            <p:ph sz="half" idx="2"/>
          </p:nvPr>
        </p:nvSpPr>
        <p:spPr>
          <a:xfrm>
            <a:off x="747080" y="3311147"/>
            <a:ext cx="6601779" cy="6015653"/>
          </a:xfrm>
        </p:spPr>
        <p:txBody>
          <a:bodyPr/>
          <a:lstStyle>
            <a:lvl1pPr>
              <a:defRPr sz="6569"/>
            </a:lvl1pPr>
            <a:lvl2pPr>
              <a:defRPr sz="5381"/>
            </a:lvl2pPr>
            <a:lvl3pPr>
              <a:defRPr sz="4822"/>
            </a:lvl3pPr>
            <a:lvl4pPr>
              <a:defRPr sz="4263"/>
            </a:lvl4pPr>
            <a:lvl5pPr>
              <a:defRPr sz="4263"/>
            </a:lvl5pPr>
            <a:lvl6pPr>
              <a:defRPr sz="4263"/>
            </a:lvl6pPr>
            <a:lvl7pPr>
              <a:defRPr sz="4263"/>
            </a:lvl7pPr>
            <a:lvl8pPr>
              <a:defRPr sz="4263"/>
            </a:lvl8pPr>
            <a:lvl9pPr>
              <a:defRPr sz="4263"/>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7590101" y="2337139"/>
            <a:ext cx="6604373" cy="974007"/>
          </a:xfrm>
        </p:spPr>
        <p:txBody>
          <a:bodyPr anchor="b"/>
          <a:lstStyle>
            <a:lvl1pPr marL="0" indent="0">
              <a:buNone/>
              <a:defRPr sz="6569" b="1"/>
            </a:lvl1pPr>
            <a:lvl2pPr marL="1230802" indent="0">
              <a:buNone/>
              <a:defRPr sz="5381" b="1"/>
            </a:lvl2pPr>
            <a:lvl3pPr marL="2461604" indent="0">
              <a:buNone/>
              <a:defRPr sz="4822" b="1"/>
            </a:lvl3pPr>
            <a:lvl4pPr marL="3692406" indent="0">
              <a:buNone/>
              <a:defRPr sz="4263" b="1"/>
            </a:lvl4pPr>
            <a:lvl5pPr marL="4923209" indent="0">
              <a:buNone/>
              <a:defRPr sz="4263" b="1"/>
            </a:lvl5pPr>
            <a:lvl6pPr marL="6154011" indent="0">
              <a:buNone/>
              <a:defRPr sz="4263" b="1"/>
            </a:lvl6pPr>
            <a:lvl7pPr marL="7384813" indent="0">
              <a:buNone/>
              <a:defRPr sz="4263" b="1"/>
            </a:lvl7pPr>
            <a:lvl8pPr marL="8615615" indent="0">
              <a:buNone/>
              <a:defRPr sz="4263" b="1"/>
            </a:lvl8pPr>
            <a:lvl9pPr marL="9846417" indent="0">
              <a:buNone/>
              <a:defRPr sz="4263" b="1"/>
            </a:lvl9pPr>
          </a:lstStyle>
          <a:p>
            <a:pPr lvl="0"/>
            <a:r>
              <a:rPr lang="fr-FR"/>
              <a:t>Modifiez les styles du texte du masque</a:t>
            </a:r>
          </a:p>
        </p:txBody>
      </p:sp>
      <p:sp>
        <p:nvSpPr>
          <p:cNvPr id="6" name="Espace réservé du contenu 5"/>
          <p:cNvSpPr>
            <a:spLocks noGrp="1"/>
          </p:cNvSpPr>
          <p:nvPr>
            <p:ph sz="quarter" idx="4"/>
          </p:nvPr>
        </p:nvSpPr>
        <p:spPr>
          <a:xfrm>
            <a:off x="7590101" y="3311147"/>
            <a:ext cx="6604373" cy="6015653"/>
          </a:xfrm>
        </p:spPr>
        <p:txBody>
          <a:bodyPr/>
          <a:lstStyle>
            <a:lvl1pPr>
              <a:defRPr sz="6569"/>
            </a:lvl1pPr>
            <a:lvl2pPr>
              <a:defRPr sz="5381"/>
            </a:lvl2pPr>
            <a:lvl3pPr>
              <a:defRPr sz="4822"/>
            </a:lvl3pPr>
            <a:lvl4pPr>
              <a:defRPr sz="4263"/>
            </a:lvl4pPr>
            <a:lvl5pPr>
              <a:defRPr sz="4263"/>
            </a:lvl5pPr>
            <a:lvl6pPr>
              <a:defRPr sz="4263"/>
            </a:lvl6pPr>
            <a:lvl7pPr>
              <a:defRPr sz="4263"/>
            </a:lvl7pPr>
            <a:lvl8pPr>
              <a:defRPr sz="4263"/>
            </a:lvl8pPr>
            <a:lvl9pPr>
              <a:defRPr sz="4263"/>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DF687A99-08FC-4061-8092-8FDEF4E1C73F}" type="datetimeFigureOut">
              <a:rPr lang="fr-FR" smtClean="0"/>
              <a:t>25/11/2025</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36730166-FD47-4D6F-BB70-D0B5EA5A8C06}" type="slidenum">
              <a:rPr lang="fr-FR" smtClean="0"/>
              <a:t>‹N°›</a:t>
            </a:fld>
            <a:endParaRPr lang="fr-FR" dirty="0"/>
          </a:p>
        </p:txBody>
      </p:sp>
    </p:spTree>
    <p:extLst>
      <p:ext uri="{BB962C8B-B14F-4D97-AF65-F5344CB8AC3E}">
        <p14:creationId xmlns:p14="http://schemas.microsoft.com/office/powerpoint/2010/main" val="154049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DF687A99-08FC-4061-8092-8FDEF4E1C73F}" type="datetimeFigureOut">
              <a:rPr lang="fr-FR" smtClean="0"/>
              <a:t>25/11/2025</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36730166-FD47-4D6F-BB70-D0B5EA5A8C06}" type="slidenum">
              <a:rPr lang="fr-FR" smtClean="0"/>
              <a:t>‹N°›</a:t>
            </a:fld>
            <a:endParaRPr lang="fr-FR" dirty="0"/>
          </a:p>
        </p:txBody>
      </p:sp>
    </p:spTree>
    <p:extLst>
      <p:ext uri="{BB962C8B-B14F-4D97-AF65-F5344CB8AC3E}">
        <p14:creationId xmlns:p14="http://schemas.microsoft.com/office/powerpoint/2010/main" val="1199908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F687A99-08FC-4061-8092-8FDEF4E1C73F}" type="datetimeFigureOut">
              <a:rPr lang="fr-FR" smtClean="0"/>
              <a:t>25/11/2025</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36730166-FD47-4D6F-BB70-D0B5EA5A8C06}" type="slidenum">
              <a:rPr lang="fr-FR" smtClean="0"/>
              <a:t>‹N°›</a:t>
            </a:fld>
            <a:endParaRPr lang="fr-FR" dirty="0"/>
          </a:p>
        </p:txBody>
      </p:sp>
    </p:spTree>
    <p:extLst>
      <p:ext uri="{BB962C8B-B14F-4D97-AF65-F5344CB8AC3E}">
        <p14:creationId xmlns:p14="http://schemas.microsoft.com/office/powerpoint/2010/main" val="76847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47080" y="415705"/>
            <a:ext cx="4915667" cy="1769168"/>
          </a:xfrm>
        </p:spPr>
        <p:txBody>
          <a:bodyPr anchor="b"/>
          <a:lstStyle>
            <a:lvl1pPr algn="l">
              <a:defRPr sz="5381" b="1"/>
            </a:lvl1pPr>
          </a:lstStyle>
          <a:p>
            <a:r>
              <a:rPr lang="fr-FR"/>
              <a:t>Modifiez le style du titre</a:t>
            </a:r>
          </a:p>
        </p:txBody>
      </p:sp>
      <p:sp>
        <p:nvSpPr>
          <p:cNvPr id="3" name="Espace réservé du contenu 2"/>
          <p:cNvSpPr>
            <a:spLocks noGrp="1"/>
          </p:cNvSpPr>
          <p:nvPr>
            <p:ph idx="1"/>
          </p:nvPr>
        </p:nvSpPr>
        <p:spPr>
          <a:xfrm>
            <a:off x="5841733" y="415707"/>
            <a:ext cx="8352742" cy="8911094"/>
          </a:xfrm>
        </p:spPr>
        <p:txBody>
          <a:bodyPr/>
          <a:lstStyle>
            <a:lvl1pPr>
              <a:defRPr sz="8665"/>
            </a:lvl1pPr>
            <a:lvl2pPr>
              <a:defRPr sz="7477"/>
            </a:lvl2pPr>
            <a:lvl3pPr>
              <a:defRPr sz="6569"/>
            </a:lvl3pPr>
            <a:lvl4pPr>
              <a:defRPr sz="5381"/>
            </a:lvl4pPr>
            <a:lvl5pPr>
              <a:defRPr sz="5381"/>
            </a:lvl5pPr>
            <a:lvl6pPr>
              <a:defRPr sz="5381"/>
            </a:lvl6pPr>
            <a:lvl7pPr>
              <a:defRPr sz="5381"/>
            </a:lvl7pPr>
            <a:lvl8pPr>
              <a:defRPr sz="5381"/>
            </a:lvl8pPr>
            <a:lvl9pPr>
              <a:defRPr sz="5381"/>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747080" y="2184875"/>
            <a:ext cx="4915667" cy="7141926"/>
          </a:xfrm>
        </p:spPr>
        <p:txBody>
          <a:bodyPr/>
          <a:lstStyle>
            <a:lvl1pPr marL="0" indent="0">
              <a:buNone/>
              <a:defRPr sz="3843"/>
            </a:lvl1pPr>
            <a:lvl2pPr marL="1230802" indent="0">
              <a:buNone/>
              <a:defRPr sz="3284"/>
            </a:lvl2pPr>
            <a:lvl3pPr marL="2461604" indent="0">
              <a:buNone/>
              <a:defRPr sz="2725"/>
            </a:lvl3pPr>
            <a:lvl4pPr marL="3692406" indent="0">
              <a:buNone/>
              <a:defRPr sz="2516"/>
            </a:lvl4pPr>
            <a:lvl5pPr marL="4923209" indent="0">
              <a:buNone/>
              <a:defRPr sz="2516"/>
            </a:lvl5pPr>
            <a:lvl6pPr marL="6154011" indent="0">
              <a:buNone/>
              <a:defRPr sz="2516"/>
            </a:lvl6pPr>
            <a:lvl7pPr marL="7384813" indent="0">
              <a:buNone/>
              <a:defRPr sz="2516"/>
            </a:lvl7pPr>
            <a:lvl8pPr marL="8615615" indent="0">
              <a:buNone/>
              <a:defRPr sz="2516"/>
            </a:lvl8pPr>
            <a:lvl9pPr marL="9846417" indent="0">
              <a:buNone/>
              <a:defRPr sz="2516"/>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DF687A99-08FC-4061-8092-8FDEF4E1C73F}" type="datetimeFigureOut">
              <a:rPr lang="fr-FR" smtClean="0"/>
              <a:t>25/11/2025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6730166-FD47-4D6F-BB70-D0B5EA5A8C06}" type="slidenum">
              <a:rPr lang="fr-FR" smtClean="0"/>
              <a:t>‹N°›</a:t>
            </a:fld>
            <a:endParaRPr lang="fr-FR" dirty="0"/>
          </a:p>
        </p:txBody>
      </p:sp>
    </p:spTree>
    <p:extLst>
      <p:ext uri="{BB962C8B-B14F-4D97-AF65-F5344CB8AC3E}">
        <p14:creationId xmlns:p14="http://schemas.microsoft.com/office/powerpoint/2010/main" val="1785181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928650" y="7308692"/>
            <a:ext cx="8964930" cy="862832"/>
          </a:xfrm>
        </p:spPr>
        <p:txBody>
          <a:bodyPr anchor="b"/>
          <a:lstStyle>
            <a:lvl1pPr algn="l">
              <a:defRPr sz="5381" b="1"/>
            </a:lvl1pPr>
          </a:lstStyle>
          <a:p>
            <a:r>
              <a:rPr lang="fr-FR"/>
              <a:t>Modifiez le style du titre</a:t>
            </a:r>
          </a:p>
        </p:txBody>
      </p:sp>
      <p:sp>
        <p:nvSpPr>
          <p:cNvPr id="3" name="Espace réservé pour une image  2"/>
          <p:cNvSpPr>
            <a:spLocks noGrp="1"/>
          </p:cNvSpPr>
          <p:nvPr>
            <p:ph type="pic" idx="1"/>
          </p:nvPr>
        </p:nvSpPr>
        <p:spPr>
          <a:xfrm>
            <a:off x="2928650" y="932922"/>
            <a:ext cx="8964930" cy="6264593"/>
          </a:xfrm>
        </p:spPr>
        <p:txBody>
          <a:bodyPr/>
          <a:lstStyle>
            <a:lvl1pPr marL="0" indent="0">
              <a:buNone/>
              <a:defRPr sz="8665"/>
            </a:lvl1pPr>
            <a:lvl2pPr marL="1230802" indent="0">
              <a:buNone/>
              <a:defRPr sz="7477"/>
            </a:lvl2pPr>
            <a:lvl3pPr marL="2461604" indent="0">
              <a:buNone/>
              <a:defRPr sz="6569"/>
            </a:lvl3pPr>
            <a:lvl4pPr marL="3692406" indent="0">
              <a:buNone/>
              <a:defRPr sz="5381"/>
            </a:lvl4pPr>
            <a:lvl5pPr marL="4923209" indent="0">
              <a:buNone/>
              <a:defRPr sz="5381"/>
            </a:lvl5pPr>
            <a:lvl6pPr marL="6154011" indent="0">
              <a:buNone/>
              <a:defRPr sz="5381"/>
            </a:lvl6pPr>
            <a:lvl7pPr marL="7384813" indent="0">
              <a:buNone/>
              <a:defRPr sz="5381"/>
            </a:lvl7pPr>
            <a:lvl8pPr marL="8615615" indent="0">
              <a:buNone/>
              <a:defRPr sz="5381"/>
            </a:lvl8pPr>
            <a:lvl9pPr marL="9846417" indent="0">
              <a:buNone/>
              <a:defRPr sz="5381"/>
            </a:lvl9pPr>
          </a:lstStyle>
          <a:p>
            <a:endParaRPr lang="fr-FR" dirty="0"/>
          </a:p>
        </p:txBody>
      </p:sp>
      <p:sp>
        <p:nvSpPr>
          <p:cNvPr id="4" name="Espace réservé du texte 3"/>
          <p:cNvSpPr>
            <a:spLocks noGrp="1"/>
          </p:cNvSpPr>
          <p:nvPr>
            <p:ph type="body" sz="half" idx="2"/>
          </p:nvPr>
        </p:nvSpPr>
        <p:spPr>
          <a:xfrm>
            <a:off x="2928650" y="8171525"/>
            <a:ext cx="8964930" cy="1225365"/>
          </a:xfrm>
        </p:spPr>
        <p:txBody>
          <a:bodyPr/>
          <a:lstStyle>
            <a:lvl1pPr marL="0" indent="0">
              <a:buNone/>
              <a:defRPr sz="3843"/>
            </a:lvl1pPr>
            <a:lvl2pPr marL="1230802" indent="0">
              <a:buNone/>
              <a:defRPr sz="3284"/>
            </a:lvl2pPr>
            <a:lvl3pPr marL="2461604" indent="0">
              <a:buNone/>
              <a:defRPr sz="2725"/>
            </a:lvl3pPr>
            <a:lvl4pPr marL="3692406" indent="0">
              <a:buNone/>
              <a:defRPr sz="2516"/>
            </a:lvl4pPr>
            <a:lvl5pPr marL="4923209" indent="0">
              <a:buNone/>
              <a:defRPr sz="2516"/>
            </a:lvl5pPr>
            <a:lvl6pPr marL="6154011" indent="0">
              <a:buNone/>
              <a:defRPr sz="2516"/>
            </a:lvl6pPr>
            <a:lvl7pPr marL="7384813" indent="0">
              <a:buNone/>
              <a:defRPr sz="2516"/>
            </a:lvl7pPr>
            <a:lvl8pPr marL="8615615" indent="0">
              <a:buNone/>
              <a:defRPr sz="2516"/>
            </a:lvl8pPr>
            <a:lvl9pPr marL="9846417" indent="0">
              <a:buNone/>
              <a:defRPr sz="2516"/>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DF687A99-08FC-4061-8092-8FDEF4E1C73F}" type="datetimeFigureOut">
              <a:rPr lang="fr-FR" smtClean="0"/>
              <a:t>25/11/2025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36730166-FD47-4D6F-BB70-D0B5EA5A8C06}" type="slidenum">
              <a:rPr lang="fr-FR" smtClean="0"/>
              <a:t>‹N°›</a:t>
            </a:fld>
            <a:endParaRPr lang="fr-FR" dirty="0"/>
          </a:p>
        </p:txBody>
      </p:sp>
    </p:spTree>
    <p:extLst>
      <p:ext uri="{BB962C8B-B14F-4D97-AF65-F5344CB8AC3E}">
        <p14:creationId xmlns:p14="http://schemas.microsoft.com/office/powerpoint/2010/main" val="2120677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747080" y="418124"/>
            <a:ext cx="13447395" cy="1740164"/>
          </a:xfrm>
          <a:prstGeom prst="rect">
            <a:avLst/>
          </a:prstGeom>
        </p:spPr>
        <p:txBody>
          <a:bodyPr vert="horz" lIns="352262" tIns="176131" rIns="352262" bIns="176131" rtlCol="0" anchor="ctr">
            <a:normAutofit/>
          </a:bodyPr>
          <a:lstStyle/>
          <a:p>
            <a:r>
              <a:rPr lang="fr-FR"/>
              <a:t>Modifiez le style du titre</a:t>
            </a:r>
          </a:p>
        </p:txBody>
      </p:sp>
      <p:sp>
        <p:nvSpPr>
          <p:cNvPr id="3" name="Espace réservé du texte 2"/>
          <p:cNvSpPr>
            <a:spLocks noGrp="1"/>
          </p:cNvSpPr>
          <p:nvPr>
            <p:ph type="body" idx="1"/>
          </p:nvPr>
        </p:nvSpPr>
        <p:spPr>
          <a:xfrm>
            <a:off x="747080" y="2436232"/>
            <a:ext cx="13447395" cy="6890569"/>
          </a:xfrm>
          <a:prstGeom prst="rect">
            <a:avLst/>
          </a:prstGeom>
        </p:spPr>
        <p:txBody>
          <a:bodyPr vert="horz" lIns="352262" tIns="176131" rIns="352262" bIns="176131"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747079" y="9677249"/>
            <a:ext cx="3486362" cy="555887"/>
          </a:xfrm>
          <a:prstGeom prst="rect">
            <a:avLst/>
          </a:prstGeom>
        </p:spPr>
        <p:txBody>
          <a:bodyPr vert="horz" lIns="352262" tIns="176131" rIns="352262" bIns="176131" rtlCol="0" anchor="ctr"/>
          <a:lstStyle>
            <a:lvl1pPr algn="l">
              <a:defRPr sz="3284">
                <a:solidFill>
                  <a:schemeClr val="tx1">
                    <a:tint val="75000"/>
                  </a:schemeClr>
                </a:solidFill>
              </a:defRPr>
            </a:lvl1pPr>
          </a:lstStyle>
          <a:p>
            <a:fld id="{DF687A99-08FC-4061-8092-8FDEF4E1C73F}" type="datetimeFigureOut">
              <a:rPr lang="fr-FR" smtClean="0"/>
              <a:t>25/11/2025</a:t>
            </a:fld>
            <a:endParaRPr lang="fr-FR" dirty="0"/>
          </a:p>
        </p:txBody>
      </p:sp>
      <p:sp>
        <p:nvSpPr>
          <p:cNvPr id="5" name="Espace réservé du pied de page 4"/>
          <p:cNvSpPr>
            <a:spLocks noGrp="1"/>
          </p:cNvSpPr>
          <p:nvPr>
            <p:ph type="ftr" sz="quarter" idx="3"/>
          </p:nvPr>
        </p:nvSpPr>
        <p:spPr>
          <a:xfrm>
            <a:off x="5105032" y="9677249"/>
            <a:ext cx="4731491" cy="555887"/>
          </a:xfrm>
          <a:prstGeom prst="rect">
            <a:avLst/>
          </a:prstGeom>
        </p:spPr>
        <p:txBody>
          <a:bodyPr vert="horz" lIns="352262" tIns="176131" rIns="352262" bIns="176131" rtlCol="0" anchor="ctr"/>
          <a:lstStyle>
            <a:lvl1pPr algn="ctr">
              <a:defRPr sz="3284">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10708113" y="9677249"/>
            <a:ext cx="3486362" cy="555887"/>
          </a:xfrm>
          <a:prstGeom prst="rect">
            <a:avLst/>
          </a:prstGeom>
        </p:spPr>
        <p:txBody>
          <a:bodyPr vert="horz" lIns="352262" tIns="176131" rIns="352262" bIns="176131" rtlCol="0" anchor="ctr"/>
          <a:lstStyle>
            <a:lvl1pPr algn="r">
              <a:defRPr sz="3284">
                <a:solidFill>
                  <a:schemeClr val="tx1">
                    <a:tint val="75000"/>
                  </a:schemeClr>
                </a:solidFill>
              </a:defRPr>
            </a:lvl1pPr>
          </a:lstStyle>
          <a:p>
            <a:fld id="{36730166-FD47-4D6F-BB70-D0B5EA5A8C06}" type="slidenum">
              <a:rPr lang="fr-FR" smtClean="0"/>
              <a:t>‹N°›</a:t>
            </a:fld>
            <a:endParaRPr lang="fr-FR" dirty="0"/>
          </a:p>
        </p:txBody>
      </p:sp>
    </p:spTree>
    <p:extLst>
      <p:ext uri="{BB962C8B-B14F-4D97-AF65-F5344CB8AC3E}">
        <p14:creationId xmlns:p14="http://schemas.microsoft.com/office/powerpoint/2010/main" val="2753741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461604" rtl="0" eaLnBrk="1" latinLnBrk="0" hangingPunct="1">
        <a:spcBef>
          <a:spcPct val="0"/>
        </a:spcBef>
        <a:buNone/>
        <a:defRPr sz="11949" kern="1200">
          <a:solidFill>
            <a:schemeClr val="tx1"/>
          </a:solidFill>
          <a:latin typeface="+mj-lt"/>
          <a:ea typeface="+mj-ea"/>
          <a:cs typeface="+mj-cs"/>
        </a:defRPr>
      </a:lvl1pPr>
    </p:titleStyle>
    <p:bodyStyle>
      <a:lvl1pPr marL="923102" indent="-923102" algn="l" defTabSz="2461604" rtl="0" eaLnBrk="1" latinLnBrk="0" hangingPunct="1">
        <a:spcBef>
          <a:spcPct val="20000"/>
        </a:spcBef>
        <a:buFont typeface="Arial" panose="020B0604020202020204" pitchFamily="34" charset="0"/>
        <a:buChar char="•"/>
        <a:defRPr sz="8665" kern="1200">
          <a:solidFill>
            <a:schemeClr val="tx1"/>
          </a:solidFill>
          <a:latin typeface="+mn-lt"/>
          <a:ea typeface="+mn-ea"/>
          <a:cs typeface="+mn-cs"/>
        </a:defRPr>
      </a:lvl1pPr>
      <a:lvl2pPr marL="2000054" indent="-769252" algn="l" defTabSz="2461604" rtl="0" eaLnBrk="1" latinLnBrk="0" hangingPunct="1">
        <a:spcBef>
          <a:spcPct val="20000"/>
        </a:spcBef>
        <a:buFont typeface="Arial" panose="020B0604020202020204" pitchFamily="34" charset="0"/>
        <a:buChar char="–"/>
        <a:defRPr sz="7477" kern="1200">
          <a:solidFill>
            <a:schemeClr val="tx1"/>
          </a:solidFill>
          <a:latin typeface="+mn-lt"/>
          <a:ea typeface="+mn-ea"/>
          <a:cs typeface="+mn-cs"/>
        </a:defRPr>
      </a:lvl2pPr>
      <a:lvl3pPr marL="3077005" indent="-615401" algn="l" defTabSz="2461604" rtl="0" eaLnBrk="1" latinLnBrk="0" hangingPunct="1">
        <a:spcBef>
          <a:spcPct val="20000"/>
        </a:spcBef>
        <a:buFont typeface="Arial" panose="020B0604020202020204" pitchFamily="34" charset="0"/>
        <a:buChar char="•"/>
        <a:defRPr sz="6569" kern="1200">
          <a:solidFill>
            <a:schemeClr val="tx1"/>
          </a:solidFill>
          <a:latin typeface="+mn-lt"/>
          <a:ea typeface="+mn-ea"/>
          <a:cs typeface="+mn-cs"/>
        </a:defRPr>
      </a:lvl3pPr>
      <a:lvl4pPr marL="4307807" indent="-615401" algn="l" defTabSz="2461604" rtl="0" eaLnBrk="1" latinLnBrk="0" hangingPunct="1">
        <a:spcBef>
          <a:spcPct val="20000"/>
        </a:spcBef>
        <a:buFont typeface="Arial" panose="020B0604020202020204" pitchFamily="34" charset="0"/>
        <a:buChar char="–"/>
        <a:defRPr sz="5381" kern="1200">
          <a:solidFill>
            <a:schemeClr val="tx1"/>
          </a:solidFill>
          <a:latin typeface="+mn-lt"/>
          <a:ea typeface="+mn-ea"/>
          <a:cs typeface="+mn-cs"/>
        </a:defRPr>
      </a:lvl4pPr>
      <a:lvl5pPr marL="5538610" indent="-615401" algn="l" defTabSz="2461604" rtl="0" eaLnBrk="1" latinLnBrk="0" hangingPunct="1">
        <a:spcBef>
          <a:spcPct val="20000"/>
        </a:spcBef>
        <a:buFont typeface="Arial" panose="020B0604020202020204" pitchFamily="34" charset="0"/>
        <a:buChar char="»"/>
        <a:defRPr sz="5381" kern="1200">
          <a:solidFill>
            <a:schemeClr val="tx1"/>
          </a:solidFill>
          <a:latin typeface="+mn-lt"/>
          <a:ea typeface="+mn-ea"/>
          <a:cs typeface="+mn-cs"/>
        </a:defRPr>
      </a:lvl5pPr>
      <a:lvl6pPr marL="6769412" indent="-615401" algn="l" defTabSz="2461604" rtl="0" eaLnBrk="1" latinLnBrk="0" hangingPunct="1">
        <a:spcBef>
          <a:spcPct val="20000"/>
        </a:spcBef>
        <a:buFont typeface="Arial" panose="020B0604020202020204" pitchFamily="34" charset="0"/>
        <a:buChar char="•"/>
        <a:defRPr sz="5381" kern="1200">
          <a:solidFill>
            <a:schemeClr val="tx1"/>
          </a:solidFill>
          <a:latin typeface="+mn-lt"/>
          <a:ea typeface="+mn-ea"/>
          <a:cs typeface="+mn-cs"/>
        </a:defRPr>
      </a:lvl6pPr>
      <a:lvl7pPr marL="8000214" indent="-615401" algn="l" defTabSz="2461604" rtl="0" eaLnBrk="1" latinLnBrk="0" hangingPunct="1">
        <a:spcBef>
          <a:spcPct val="20000"/>
        </a:spcBef>
        <a:buFont typeface="Arial" panose="020B0604020202020204" pitchFamily="34" charset="0"/>
        <a:buChar char="•"/>
        <a:defRPr sz="5381" kern="1200">
          <a:solidFill>
            <a:schemeClr val="tx1"/>
          </a:solidFill>
          <a:latin typeface="+mn-lt"/>
          <a:ea typeface="+mn-ea"/>
          <a:cs typeface="+mn-cs"/>
        </a:defRPr>
      </a:lvl7pPr>
      <a:lvl8pPr marL="9231016" indent="-615401" algn="l" defTabSz="2461604" rtl="0" eaLnBrk="1" latinLnBrk="0" hangingPunct="1">
        <a:spcBef>
          <a:spcPct val="20000"/>
        </a:spcBef>
        <a:buFont typeface="Arial" panose="020B0604020202020204" pitchFamily="34" charset="0"/>
        <a:buChar char="•"/>
        <a:defRPr sz="5381" kern="1200">
          <a:solidFill>
            <a:schemeClr val="tx1"/>
          </a:solidFill>
          <a:latin typeface="+mn-lt"/>
          <a:ea typeface="+mn-ea"/>
          <a:cs typeface="+mn-cs"/>
        </a:defRPr>
      </a:lvl8pPr>
      <a:lvl9pPr marL="10461818" indent="-615401" algn="l" defTabSz="2461604" rtl="0" eaLnBrk="1" latinLnBrk="0" hangingPunct="1">
        <a:spcBef>
          <a:spcPct val="20000"/>
        </a:spcBef>
        <a:buFont typeface="Arial" panose="020B0604020202020204" pitchFamily="34" charset="0"/>
        <a:buChar char="•"/>
        <a:defRPr sz="5381" kern="1200">
          <a:solidFill>
            <a:schemeClr val="tx1"/>
          </a:solidFill>
          <a:latin typeface="+mn-lt"/>
          <a:ea typeface="+mn-ea"/>
          <a:cs typeface="+mn-cs"/>
        </a:defRPr>
      </a:lvl9pPr>
    </p:bodyStyle>
    <p:otherStyle>
      <a:defPPr>
        <a:defRPr lang="fr-FR"/>
      </a:defPPr>
      <a:lvl1pPr marL="0" algn="l" defTabSz="2461604" rtl="0" eaLnBrk="1" latinLnBrk="0" hangingPunct="1">
        <a:defRPr sz="4822" kern="1200">
          <a:solidFill>
            <a:schemeClr val="tx1"/>
          </a:solidFill>
          <a:latin typeface="+mn-lt"/>
          <a:ea typeface="+mn-ea"/>
          <a:cs typeface="+mn-cs"/>
        </a:defRPr>
      </a:lvl1pPr>
      <a:lvl2pPr marL="1230802" algn="l" defTabSz="2461604" rtl="0" eaLnBrk="1" latinLnBrk="0" hangingPunct="1">
        <a:defRPr sz="4822" kern="1200">
          <a:solidFill>
            <a:schemeClr val="tx1"/>
          </a:solidFill>
          <a:latin typeface="+mn-lt"/>
          <a:ea typeface="+mn-ea"/>
          <a:cs typeface="+mn-cs"/>
        </a:defRPr>
      </a:lvl2pPr>
      <a:lvl3pPr marL="2461604" algn="l" defTabSz="2461604" rtl="0" eaLnBrk="1" latinLnBrk="0" hangingPunct="1">
        <a:defRPr sz="4822" kern="1200">
          <a:solidFill>
            <a:schemeClr val="tx1"/>
          </a:solidFill>
          <a:latin typeface="+mn-lt"/>
          <a:ea typeface="+mn-ea"/>
          <a:cs typeface="+mn-cs"/>
        </a:defRPr>
      </a:lvl3pPr>
      <a:lvl4pPr marL="3692406" algn="l" defTabSz="2461604" rtl="0" eaLnBrk="1" latinLnBrk="0" hangingPunct="1">
        <a:defRPr sz="4822" kern="1200">
          <a:solidFill>
            <a:schemeClr val="tx1"/>
          </a:solidFill>
          <a:latin typeface="+mn-lt"/>
          <a:ea typeface="+mn-ea"/>
          <a:cs typeface="+mn-cs"/>
        </a:defRPr>
      </a:lvl4pPr>
      <a:lvl5pPr marL="4923209" algn="l" defTabSz="2461604" rtl="0" eaLnBrk="1" latinLnBrk="0" hangingPunct="1">
        <a:defRPr sz="4822" kern="1200">
          <a:solidFill>
            <a:schemeClr val="tx1"/>
          </a:solidFill>
          <a:latin typeface="+mn-lt"/>
          <a:ea typeface="+mn-ea"/>
          <a:cs typeface="+mn-cs"/>
        </a:defRPr>
      </a:lvl5pPr>
      <a:lvl6pPr marL="6154011" algn="l" defTabSz="2461604" rtl="0" eaLnBrk="1" latinLnBrk="0" hangingPunct="1">
        <a:defRPr sz="4822" kern="1200">
          <a:solidFill>
            <a:schemeClr val="tx1"/>
          </a:solidFill>
          <a:latin typeface="+mn-lt"/>
          <a:ea typeface="+mn-ea"/>
          <a:cs typeface="+mn-cs"/>
        </a:defRPr>
      </a:lvl6pPr>
      <a:lvl7pPr marL="7384813" algn="l" defTabSz="2461604" rtl="0" eaLnBrk="1" latinLnBrk="0" hangingPunct="1">
        <a:defRPr sz="4822" kern="1200">
          <a:solidFill>
            <a:schemeClr val="tx1"/>
          </a:solidFill>
          <a:latin typeface="+mn-lt"/>
          <a:ea typeface="+mn-ea"/>
          <a:cs typeface="+mn-cs"/>
        </a:defRPr>
      </a:lvl7pPr>
      <a:lvl8pPr marL="8615615" algn="l" defTabSz="2461604" rtl="0" eaLnBrk="1" latinLnBrk="0" hangingPunct="1">
        <a:defRPr sz="4822" kern="1200">
          <a:solidFill>
            <a:schemeClr val="tx1"/>
          </a:solidFill>
          <a:latin typeface="+mn-lt"/>
          <a:ea typeface="+mn-ea"/>
          <a:cs typeface="+mn-cs"/>
        </a:defRPr>
      </a:lvl8pPr>
      <a:lvl9pPr marL="9846417" algn="l" defTabSz="2461604" rtl="0" eaLnBrk="1" latinLnBrk="0" hangingPunct="1">
        <a:defRPr sz="482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ZoneTexte 39"/>
          <p:cNvSpPr txBox="1"/>
          <p:nvPr/>
        </p:nvSpPr>
        <p:spPr>
          <a:xfrm>
            <a:off x="1225387" y="295494"/>
            <a:ext cx="5305042" cy="892552"/>
          </a:xfrm>
          <a:prstGeom prst="rect">
            <a:avLst/>
          </a:prstGeom>
          <a:noFill/>
        </p:spPr>
        <p:txBody>
          <a:bodyPr wrap="none" rtlCol="0">
            <a:spAutoFit/>
          </a:bodyPr>
          <a:lstStyle/>
          <a:p>
            <a:pPr algn="ctr"/>
            <a:r>
              <a:rPr lang="fr-FR" sz="2000" dirty="0"/>
              <a:t>Résistance Des Matériaux</a:t>
            </a:r>
          </a:p>
          <a:p>
            <a:pPr algn="ctr"/>
            <a:r>
              <a:rPr lang="fr-FR" sz="2000" dirty="0"/>
              <a:t>Dossier 3 – Cas particulier de la traction </a:t>
            </a:r>
            <a:r>
              <a:rPr lang="fr-FR" sz="2000" dirty="0" err="1"/>
              <a:t>uniaxiale</a:t>
            </a:r>
            <a:endParaRPr lang="fr-FR" sz="2000" dirty="0"/>
          </a:p>
          <a:p>
            <a:pPr algn="ctr"/>
            <a:r>
              <a:rPr lang="fr-FR" sz="1200" dirty="0"/>
              <a:t>Ce document est une synthèse du cours présenté</a:t>
            </a:r>
          </a:p>
        </p:txBody>
      </p:sp>
      <p:sp>
        <p:nvSpPr>
          <p:cNvPr id="43" name="Rectangle 42"/>
          <p:cNvSpPr/>
          <p:nvPr/>
        </p:nvSpPr>
        <p:spPr>
          <a:xfrm>
            <a:off x="6955062" y="9875369"/>
            <a:ext cx="413896" cy="400110"/>
          </a:xfrm>
          <a:prstGeom prst="rect">
            <a:avLst/>
          </a:prstGeom>
        </p:spPr>
        <p:txBody>
          <a:bodyPr wrap="none">
            <a:spAutoFit/>
          </a:bodyPr>
          <a:lstStyle/>
          <a:p>
            <a:r>
              <a:rPr lang="fr-FR" sz="2000" i="1">
                <a:solidFill>
                  <a:prstClr val="black"/>
                </a:solidFill>
                <a:latin typeface="Calibri" panose="020F0502020204030204" pitchFamily="34" charset="0"/>
                <a:ea typeface="Times New Roman" panose="02020603050405020304" pitchFamily="18" charset="0"/>
                <a:cs typeface="Calibri" panose="020F0502020204030204" pitchFamily="34" charset="0"/>
                <a:sym typeface="Wingdings" panose="05000000000000000000" pitchFamily="2" charset="2"/>
              </a:rPr>
              <a:t></a:t>
            </a:r>
            <a:endParaRPr lang="fr-FR" sz="2000" dirty="0"/>
          </a:p>
        </p:txBody>
      </p:sp>
      <p:sp>
        <p:nvSpPr>
          <p:cNvPr id="44" name="Rectangle 43"/>
          <p:cNvSpPr/>
          <p:nvPr/>
        </p:nvSpPr>
        <p:spPr>
          <a:xfrm>
            <a:off x="403510" y="1301457"/>
            <a:ext cx="1075936" cy="261610"/>
          </a:xfrm>
          <a:prstGeom prst="rect">
            <a:avLst/>
          </a:prstGeom>
        </p:spPr>
        <p:txBody>
          <a:bodyPr wrap="none">
            <a:spAutoFit/>
          </a:bodyPr>
          <a:lstStyle/>
          <a:p>
            <a:pPr lvl="0" algn="just"/>
            <a:r>
              <a:rPr lang="fr-FR" sz="1100" b="1" i="1" u="sng"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Mise en </a:t>
            </a:r>
            <a:r>
              <a:rPr lang="fr-FR" sz="1100" b="1" i="1" u="sng" dirty="0" err="1">
                <a:solidFill>
                  <a:prstClr val="black"/>
                </a:solidFill>
                <a:latin typeface="Calibri" panose="020F0502020204030204" pitchFamily="34" charset="0"/>
                <a:ea typeface="Times New Roman" panose="02020603050405020304" pitchFamily="18" charset="0"/>
                <a:cs typeface="Times New Roman" panose="02020603050405020304" pitchFamily="18" charset="0"/>
              </a:rPr>
              <a:t>oeuvre</a:t>
            </a:r>
            <a:endParaRPr lang="fr-FR" sz="1100" b="1" i="1" u="sng" dirty="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45" name="Image 44"/>
          <p:cNvPicPr>
            <a:picLocks noChangeAspect="1"/>
          </p:cNvPicPr>
          <p:nvPr/>
        </p:nvPicPr>
        <p:blipFill>
          <a:blip r:embed="rId3"/>
          <a:stretch>
            <a:fillRect/>
          </a:stretch>
        </p:blipFill>
        <p:spPr>
          <a:xfrm>
            <a:off x="492176" y="3492718"/>
            <a:ext cx="371888" cy="359695"/>
          </a:xfrm>
          <a:prstGeom prst="rect">
            <a:avLst/>
          </a:prstGeom>
        </p:spPr>
      </p:pic>
      <p:pic>
        <p:nvPicPr>
          <p:cNvPr id="47" name="Image 46"/>
          <p:cNvPicPr>
            <a:picLocks noChangeAspect="1"/>
          </p:cNvPicPr>
          <p:nvPr/>
        </p:nvPicPr>
        <p:blipFill>
          <a:blip r:embed="rId4"/>
          <a:stretch>
            <a:fillRect/>
          </a:stretch>
        </p:blipFill>
        <p:spPr>
          <a:xfrm>
            <a:off x="5131669" y="1437763"/>
            <a:ext cx="1742023" cy="2562460"/>
          </a:xfrm>
          <a:prstGeom prst="rect">
            <a:avLst/>
          </a:prstGeom>
        </p:spPr>
      </p:pic>
      <p:pic>
        <p:nvPicPr>
          <p:cNvPr id="48" name="Image 47"/>
          <p:cNvPicPr>
            <a:picLocks noChangeAspect="1"/>
          </p:cNvPicPr>
          <p:nvPr/>
        </p:nvPicPr>
        <p:blipFill>
          <a:blip r:embed="rId5"/>
          <a:stretch>
            <a:fillRect/>
          </a:stretch>
        </p:blipFill>
        <p:spPr>
          <a:xfrm>
            <a:off x="1879633" y="1452909"/>
            <a:ext cx="2215824" cy="1683792"/>
          </a:xfrm>
          <a:prstGeom prst="rect">
            <a:avLst/>
          </a:prstGeom>
        </p:spPr>
      </p:pic>
      <p:sp>
        <p:nvSpPr>
          <p:cNvPr id="50" name="Rectangle 49"/>
          <p:cNvSpPr/>
          <p:nvPr/>
        </p:nvSpPr>
        <p:spPr>
          <a:xfrm>
            <a:off x="414839" y="4428486"/>
            <a:ext cx="1346844" cy="261610"/>
          </a:xfrm>
          <a:prstGeom prst="rect">
            <a:avLst/>
          </a:prstGeom>
        </p:spPr>
        <p:txBody>
          <a:bodyPr wrap="none">
            <a:spAutoFit/>
          </a:bodyPr>
          <a:lstStyle/>
          <a:p>
            <a:pPr lvl="0" algn="just"/>
            <a:r>
              <a:rPr lang="fr-FR" sz="1100" b="1" i="1" u="sng"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Torseur de cohésion</a:t>
            </a:r>
          </a:p>
        </p:txBody>
      </p:sp>
      <p:pic>
        <p:nvPicPr>
          <p:cNvPr id="54" name="Image 53"/>
          <p:cNvPicPr>
            <a:picLocks noChangeAspect="1"/>
          </p:cNvPicPr>
          <p:nvPr/>
        </p:nvPicPr>
        <p:blipFill>
          <a:blip r:embed="rId6"/>
          <a:stretch>
            <a:fillRect/>
          </a:stretch>
        </p:blipFill>
        <p:spPr>
          <a:xfrm>
            <a:off x="2131630" y="4165143"/>
            <a:ext cx="2608415" cy="722923"/>
          </a:xfrm>
          <a:prstGeom prst="rect">
            <a:avLst/>
          </a:prstGeom>
        </p:spPr>
      </p:pic>
      <p:sp>
        <p:nvSpPr>
          <p:cNvPr id="56" name="Rectangle 55"/>
          <p:cNvSpPr/>
          <p:nvPr/>
        </p:nvSpPr>
        <p:spPr>
          <a:xfrm>
            <a:off x="405763" y="5029186"/>
            <a:ext cx="1983235" cy="261610"/>
          </a:xfrm>
          <a:prstGeom prst="rect">
            <a:avLst/>
          </a:prstGeom>
        </p:spPr>
        <p:txBody>
          <a:bodyPr wrap="none">
            <a:spAutoFit/>
          </a:bodyPr>
          <a:lstStyle/>
          <a:p>
            <a:pPr lvl="0" algn="just"/>
            <a:r>
              <a:rPr lang="fr-FR" sz="1100" b="1" i="1" u="sng" dirty="0">
                <a:solidFill>
                  <a:prstClr val="black"/>
                </a:solidFill>
                <a:latin typeface="Calibri" panose="020F0502020204030204" pitchFamily="34" charset="0"/>
                <a:ea typeface="Times New Roman" panose="02020603050405020304" pitchFamily="18" charset="0"/>
                <a:cs typeface="Times New Roman" panose="02020603050405020304" pitchFamily="18" charset="0"/>
              </a:rPr>
              <a:t>Déplacements et déformations</a:t>
            </a:r>
          </a:p>
        </p:txBody>
      </p:sp>
      <p:pic>
        <p:nvPicPr>
          <p:cNvPr id="57" name="Image 56"/>
          <p:cNvPicPr>
            <a:picLocks noChangeAspect="1"/>
          </p:cNvPicPr>
          <p:nvPr/>
        </p:nvPicPr>
        <p:blipFill>
          <a:blip r:embed="rId7"/>
          <a:stretch>
            <a:fillRect/>
          </a:stretch>
        </p:blipFill>
        <p:spPr>
          <a:xfrm>
            <a:off x="1744635" y="5785945"/>
            <a:ext cx="3946187" cy="2046300"/>
          </a:xfrm>
          <a:prstGeom prst="rect">
            <a:avLst/>
          </a:prstGeom>
        </p:spPr>
      </p:pic>
      <p:sp>
        <p:nvSpPr>
          <p:cNvPr id="61" name="Rectangle 60"/>
          <p:cNvSpPr/>
          <p:nvPr/>
        </p:nvSpPr>
        <p:spPr>
          <a:xfrm>
            <a:off x="7696683" y="472347"/>
            <a:ext cx="6638193" cy="430887"/>
          </a:xfrm>
          <a:prstGeom prst="rect">
            <a:avLst/>
          </a:prstGeom>
        </p:spPr>
        <p:txBody>
          <a:bodyPr wrap="square">
            <a:spAutoFit/>
          </a:bodyPr>
          <a:lstStyle/>
          <a:p>
            <a:pPr algn="just">
              <a:spcAft>
                <a:spcPts val="0"/>
              </a:spcAft>
            </a:pPr>
            <a:r>
              <a:rPr lang="fr-FR" sz="1100" b="1" i="1" u="sng" dirty="0">
                <a:latin typeface="Calibri" panose="020F0502020204030204" pitchFamily="34" charset="0"/>
                <a:ea typeface="Times New Roman" panose="02020603050405020304" pitchFamily="18" charset="0"/>
                <a:cs typeface="Times New Roman" panose="02020603050405020304" pitchFamily="18" charset="0"/>
              </a:rPr>
              <a:t>Vecteur contrainte</a:t>
            </a:r>
          </a:p>
          <a:p>
            <a:pPr algn="just">
              <a:spcAft>
                <a:spcPts val="0"/>
              </a:spcAft>
            </a:pPr>
            <a:endParaRPr lang="fr-FR" sz="1100" b="1" i="1" u="sng" dirty="0">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0" name="Image 69"/>
          <p:cNvPicPr>
            <a:picLocks noChangeAspect="1"/>
          </p:cNvPicPr>
          <p:nvPr/>
        </p:nvPicPr>
        <p:blipFill>
          <a:blip r:embed="rId8"/>
          <a:stretch>
            <a:fillRect/>
          </a:stretch>
        </p:blipFill>
        <p:spPr>
          <a:xfrm>
            <a:off x="10710395" y="857136"/>
            <a:ext cx="3920616" cy="2371816"/>
          </a:xfrm>
          <a:prstGeom prst="rect">
            <a:avLst/>
          </a:prstGeom>
        </p:spPr>
      </p:pic>
      <p:sp>
        <p:nvSpPr>
          <p:cNvPr id="71" name="Rectangle 70"/>
          <p:cNvSpPr/>
          <p:nvPr/>
        </p:nvSpPr>
        <p:spPr>
          <a:xfrm>
            <a:off x="7738901" y="4051801"/>
            <a:ext cx="6638193" cy="430887"/>
          </a:xfrm>
          <a:prstGeom prst="rect">
            <a:avLst/>
          </a:prstGeom>
        </p:spPr>
        <p:txBody>
          <a:bodyPr wrap="square">
            <a:spAutoFit/>
          </a:bodyPr>
          <a:lstStyle/>
          <a:p>
            <a:pPr algn="just">
              <a:spcAft>
                <a:spcPts val="0"/>
              </a:spcAft>
            </a:pPr>
            <a:r>
              <a:rPr lang="fr-FR" sz="1100" b="1" i="1" u="sng" dirty="0">
                <a:latin typeface="Calibri" panose="020F0502020204030204" pitchFamily="34" charset="0"/>
                <a:ea typeface="Times New Roman" panose="02020603050405020304" pitchFamily="18" charset="0"/>
                <a:cs typeface="Times New Roman" panose="02020603050405020304" pitchFamily="18" charset="0"/>
              </a:rPr>
              <a:t>Loi de comportement</a:t>
            </a:r>
          </a:p>
          <a:p>
            <a:pPr algn="just">
              <a:spcAft>
                <a:spcPts val="0"/>
              </a:spcAft>
            </a:pPr>
            <a:endParaRPr lang="fr-FR" sz="1100" b="1" i="1" u="sng"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72" name="Rectangle 71"/>
          <p:cNvSpPr/>
          <p:nvPr/>
        </p:nvSpPr>
        <p:spPr>
          <a:xfrm>
            <a:off x="14257679" y="9829006"/>
            <a:ext cx="413896" cy="400110"/>
          </a:xfrm>
          <a:prstGeom prst="rect">
            <a:avLst/>
          </a:prstGeom>
        </p:spPr>
        <p:txBody>
          <a:bodyPr wrap="none">
            <a:spAutoFit/>
          </a:bodyPr>
          <a:lstStyle/>
          <a:p>
            <a:r>
              <a:rPr lang="fr-FR" sz="2000" i="1" dirty="0">
                <a:solidFill>
                  <a:prstClr val="black"/>
                </a:solidFill>
                <a:latin typeface="Calibri" panose="020F0502020204030204" pitchFamily="34" charset="0"/>
                <a:ea typeface="Times New Roman" panose="02020603050405020304" pitchFamily="18" charset="0"/>
                <a:cs typeface="Calibri" panose="020F0502020204030204" pitchFamily="34" charset="0"/>
                <a:sym typeface="Wingdings" panose="05000000000000000000" pitchFamily="2" charset="2"/>
              </a:rPr>
              <a:t></a:t>
            </a:r>
            <a:endParaRPr lang="fr-FR" sz="2000" dirty="0"/>
          </a:p>
        </p:txBody>
      </p:sp>
      <p:sp>
        <p:nvSpPr>
          <p:cNvPr id="73" name="Rectangle à coins arrondis 3"/>
          <p:cNvSpPr/>
          <p:nvPr/>
        </p:nvSpPr>
        <p:spPr>
          <a:xfrm>
            <a:off x="269975" y="251943"/>
            <a:ext cx="14473608" cy="10009112"/>
          </a:xfrm>
          <a:prstGeom prst="roundRect">
            <a:avLst>
              <a:gd name="adj" fmla="val 1718"/>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822" dirty="0"/>
          </a:p>
        </p:txBody>
      </p:sp>
      <p:cxnSp>
        <p:nvCxnSpPr>
          <p:cNvPr id="74" name="Connecteur droit 73"/>
          <p:cNvCxnSpPr/>
          <p:nvPr/>
        </p:nvCxnSpPr>
        <p:spPr>
          <a:xfrm>
            <a:off x="7470775" y="482922"/>
            <a:ext cx="0" cy="9490100"/>
          </a:xfrm>
          <a:prstGeom prst="line">
            <a:avLst/>
          </a:prstGeom>
        </p:spPr>
        <p:style>
          <a:lnRef idx="1">
            <a:schemeClr val="accent1"/>
          </a:lnRef>
          <a:fillRef idx="0">
            <a:schemeClr val="accent1"/>
          </a:fillRef>
          <a:effectRef idx="0">
            <a:schemeClr val="accent1"/>
          </a:effectRef>
          <a:fontRef idx="minor">
            <a:schemeClr val="tx1"/>
          </a:fontRef>
        </p:style>
      </p:cxnSp>
      <p:sp>
        <p:nvSpPr>
          <p:cNvPr id="2" name="ZoneTexte 1">
            <a:extLst>
              <a:ext uri="{FF2B5EF4-FFF2-40B4-BE49-F238E27FC236}">
                <a16:creationId xmlns:a16="http://schemas.microsoft.com/office/drawing/2014/main" id="{66F60179-F5B4-4DBB-97DB-E388DE3C3951}"/>
              </a:ext>
            </a:extLst>
          </p:cNvPr>
          <p:cNvSpPr txBox="1"/>
          <p:nvPr/>
        </p:nvSpPr>
        <p:spPr>
          <a:xfrm>
            <a:off x="857470" y="3297545"/>
            <a:ext cx="3940997" cy="938719"/>
          </a:xfrm>
          <a:prstGeom prst="rect">
            <a:avLst/>
          </a:prstGeom>
          <a:noFill/>
        </p:spPr>
        <p:txBody>
          <a:bodyPr wrap="square" rtlCol="0">
            <a:spAutoFit/>
          </a:bodyPr>
          <a:lstStyle/>
          <a:p>
            <a:pPr algn="just"/>
            <a:r>
              <a:rPr lang="fr-FR" sz="1100" dirty="0"/>
              <a:t>Si la sollicitation est dite simple, il n’est pas simple d’appliquer une traction parfaitement pure. En effet le moindre défaut d’alignement des deux efforts fait office de bras de levier et vient introduire une composante de flexion qui fausse les résultats de l’essai.</a:t>
            </a:r>
          </a:p>
        </p:txBody>
      </p:sp>
      <mc:AlternateContent xmlns:mc="http://schemas.openxmlformats.org/markup-compatibility/2006">
        <mc:Choice xmlns:a14="http://schemas.microsoft.com/office/drawing/2010/main" Requires="a14">
          <p:sp>
            <p:nvSpPr>
              <p:cNvPr id="19" name="ZoneTexte 18">
                <a:extLst>
                  <a:ext uri="{FF2B5EF4-FFF2-40B4-BE49-F238E27FC236}">
                    <a16:creationId xmlns:a16="http://schemas.microsoft.com/office/drawing/2014/main" id="{4284EF0F-78E6-4414-A7AE-196AAACD7F56}"/>
                  </a:ext>
                </a:extLst>
              </p:cNvPr>
              <p:cNvSpPr txBox="1"/>
              <p:nvPr/>
            </p:nvSpPr>
            <p:spPr>
              <a:xfrm>
                <a:off x="3826426" y="4269070"/>
                <a:ext cx="3940997" cy="623889"/>
              </a:xfrm>
              <a:prstGeom prst="rect">
                <a:avLst/>
              </a:prstGeom>
              <a:noFill/>
            </p:spPr>
            <p:txBody>
              <a:bodyPr wrap="square" rtlCol="0">
                <a:spAutoFit/>
              </a:bodyPr>
              <a:lstStyle/>
              <a:p>
                <a:pPr algn="just"/>
                <a14:m>
                  <m:oMathPara xmlns:m="http://schemas.openxmlformats.org/officeDocument/2006/math">
                    <m:oMathParaPr>
                      <m:jc m:val="centerGroup"/>
                    </m:oMathParaPr>
                    <m:oMath xmlns:m="http://schemas.openxmlformats.org/officeDocument/2006/math">
                      <m:r>
                        <a:rPr lang="fr-FR" sz="1100" b="0" i="1" dirty="0" smtClean="0">
                          <a:latin typeface="Cambria Math" panose="02040503050406030204" pitchFamily="18" charset="0"/>
                        </a:rPr>
                        <m:t>𝑇</m:t>
                      </m:r>
                      <m:d>
                        <m:dPr>
                          <m:ctrlPr>
                            <a:rPr lang="fr-FR" sz="1100" b="0" i="1" dirty="0" smtClean="0">
                              <a:latin typeface="Cambria Math" panose="02040503050406030204" pitchFamily="18" charset="0"/>
                            </a:rPr>
                          </m:ctrlPr>
                        </m:dPr>
                        <m:e>
                          <m:f>
                            <m:fPr>
                              <m:ctrlPr>
                                <a:rPr lang="fr-FR" sz="1100" b="0" i="1" dirty="0" smtClean="0">
                                  <a:latin typeface="Cambria Math" panose="02040503050406030204" pitchFamily="18" charset="0"/>
                                </a:rPr>
                              </m:ctrlPr>
                            </m:fPr>
                            <m:num>
                              <m:r>
                                <a:rPr lang="fr-FR" sz="1100" b="0" i="1" dirty="0" smtClean="0">
                                  <a:latin typeface="Cambria Math" panose="02040503050406030204" pitchFamily="18" charset="0"/>
                                </a:rPr>
                                <m:t>𝑆</m:t>
                              </m:r>
                              <m:r>
                                <a:rPr lang="fr-FR" sz="1100" b="0" i="1" dirty="0" smtClean="0">
                                  <a:latin typeface="Cambria Math" panose="02040503050406030204" pitchFamily="18" charset="0"/>
                                </a:rPr>
                                <m:t>+</m:t>
                              </m:r>
                            </m:num>
                            <m:den>
                              <m:r>
                                <a:rPr lang="fr-FR" sz="1100" b="0" i="1" dirty="0" smtClean="0">
                                  <a:latin typeface="Cambria Math" panose="02040503050406030204" pitchFamily="18" charset="0"/>
                                </a:rPr>
                                <m:t>𝑆</m:t>
                              </m:r>
                            </m:den>
                          </m:f>
                        </m:e>
                      </m:d>
                      <m:r>
                        <a:rPr lang="fr-FR" sz="1100" b="0" i="1" dirty="0" smtClean="0">
                          <a:latin typeface="Cambria Math" panose="02040503050406030204" pitchFamily="18" charset="0"/>
                        </a:rPr>
                        <m:t>=</m:t>
                      </m:r>
                      <m:sSubSup>
                        <m:sSubSupPr>
                          <m:ctrlPr>
                            <a:rPr lang="fr-FR" sz="1100" b="0" i="1" dirty="0" smtClean="0">
                              <a:latin typeface="Cambria Math" panose="02040503050406030204" pitchFamily="18" charset="0"/>
                            </a:rPr>
                          </m:ctrlPr>
                        </m:sSubSupPr>
                        <m:e>
                          <m:d>
                            <m:dPr>
                              <m:begChr m:val="{"/>
                              <m:endChr m:val="}"/>
                              <m:ctrlPr>
                                <a:rPr lang="fr-FR" sz="1100" b="0" i="1" dirty="0" smtClean="0">
                                  <a:latin typeface="Cambria Math" panose="02040503050406030204" pitchFamily="18" charset="0"/>
                                </a:rPr>
                              </m:ctrlPr>
                            </m:dPr>
                            <m:e>
                              <m:m>
                                <m:mPr>
                                  <m:mcs>
                                    <m:mc>
                                      <m:mcPr>
                                        <m:count m:val="2"/>
                                        <m:mcJc m:val="center"/>
                                      </m:mcPr>
                                    </m:mc>
                                  </m:mcs>
                                  <m:ctrlPr>
                                    <a:rPr lang="fr-FR" sz="1100" b="0" i="1" dirty="0" smtClean="0">
                                      <a:latin typeface="Cambria Math" panose="02040503050406030204" pitchFamily="18" charset="0"/>
                                    </a:rPr>
                                  </m:ctrlPr>
                                </m:mPr>
                                <m:mr>
                                  <m:e>
                                    <m:r>
                                      <m:rPr>
                                        <m:brk m:alnAt="7"/>
                                      </m:rPr>
                                      <a:rPr lang="fr-FR" sz="1100" b="0" i="1" dirty="0" smtClean="0">
                                        <a:latin typeface="Cambria Math" panose="02040503050406030204" pitchFamily="18" charset="0"/>
                                      </a:rPr>
                                      <m:t>𝑁</m:t>
                                    </m:r>
                                  </m:e>
                                  <m:e>
                                    <m:r>
                                      <a:rPr lang="fr-FR" sz="1100" b="0" i="1" dirty="0" smtClean="0">
                                        <a:latin typeface="Cambria Math" panose="02040503050406030204" pitchFamily="18" charset="0"/>
                                      </a:rPr>
                                      <m:t>0</m:t>
                                    </m:r>
                                  </m:e>
                                </m:mr>
                                <m:mr>
                                  <m:e>
                                    <m:r>
                                      <a:rPr lang="fr-FR" sz="1100" b="0" i="1" dirty="0" smtClean="0">
                                        <a:latin typeface="Cambria Math" panose="02040503050406030204" pitchFamily="18" charset="0"/>
                                      </a:rPr>
                                      <m:t>0</m:t>
                                    </m:r>
                                  </m:e>
                                  <m:e>
                                    <m:r>
                                      <a:rPr lang="fr-FR" sz="1100" b="0" i="1" dirty="0" smtClean="0">
                                        <a:latin typeface="Cambria Math" panose="02040503050406030204" pitchFamily="18" charset="0"/>
                                      </a:rPr>
                                      <m:t>0</m:t>
                                    </m:r>
                                  </m:e>
                                </m:mr>
                                <m:mr>
                                  <m:e>
                                    <m:r>
                                      <a:rPr lang="fr-FR" sz="1100" b="0" i="1" dirty="0" smtClean="0">
                                        <a:latin typeface="Cambria Math" panose="02040503050406030204" pitchFamily="18" charset="0"/>
                                      </a:rPr>
                                      <m:t>0</m:t>
                                    </m:r>
                                  </m:e>
                                  <m:e>
                                    <m:r>
                                      <a:rPr lang="fr-FR" sz="1100" b="0" i="1" dirty="0" smtClean="0">
                                        <a:latin typeface="Cambria Math" panose="02040503050406030204" pitchFamily="18" charset="0"/>
                                      </a:rPr>
                                      <m:t>0</m:t>
                                    </m:r>
                                  </m:e>
                                </m:mr>
                              </m:m>
                            </m:e>
                          </m:d>
                        </m:e>
                        <m:sub>
                          <m:r>
                            <a:rPr lang="fr-FR" sz="1100" b="0" i="1" dirty="0" smtClean="0">
                              <a:latin typeface="Cambria Math" panose="02040503050406030204" pitchFamily="18" charset="0"/>
                            </a:rPr>
                            <m:t>𝐺𝑠</m:t>
                          </m:r>
                        </m:sub>
                        <m:sup/>
                      </m:sSubSup>
                      <m:r>
                        <a:rPr lang="fr-FR" sz="1100" b="0" i="1" dirty="0" smtClean="0">
                          <a:latin typeface="Cambria Math" panose="02040503050406030204" pitchFamily="18" charset="0"/>
                        </a:rPr>
                        <m:t> </m:t>
                      </m:r>
                    </m:oMath>
                  </m:oMathPara>
                </a14:m>
                <a:endParaRPr lang="fr-FR" sz="1100" dirty="0"/>
              </a:p>
            </p:txBody>
          </p:sp>
        </mc:Choice>
        <mc:Fallback>
          <p:sp>
            <p:nvSpPr>
              <p:cNvPr id="19" name="ZoneTexte 18">
                <a:extLst>
                  <a:ext uri="{FF2B5EF4-FFF2-40B4-BE49-F238E27FC236}">
                    <a16:creationId xmlns:a16="http://schemas.microsoft.com/office/drawing/2014/main" id="{4284EF0F-78E6-4414-A7AE-196AAACD7F56}"/>
                  </a:ext>
                </a:extLst>
              </p:cNvPr>
              <p:cNvSpPr txBox="1">
                <a:spLocks noRot="1" noChangeAspect="1" noMove="1" noResize="1" noEditPoints="1" noAdjustHandles="1" noChangeArrowheads="1" noChangeShapeType="1" noTextEdit="1"/>
              </p:cNvSpPr>
              <p:nvPr/>
            </p:nvSpPr>
            <p:spPr>
              <a:xfrm>
                <a:off x="3826426" y="4269070"/>
                <a:ext cx="3940997" cy="623889"/>
              </a:xfrm>
              <a:prstGeom prst="rect">
                <a:avLst/>
              </a:prstGeom>
              <a:blipFill>
                <a:blip r:embed="rId9"/>
                <a:stretch>
                  <a:fillRect/>
                </a:stretch>
              </a:blipFill>
            </p:spPr>
            <p:txBody>
              <a:bodyPr/>
              <a:lstStyle/>
              <a:p>
                <a:r>
                  <a:rPr lang="fr-FR">
                    <a:noFill/>
                  </a:rPr>
                  <a:t> </a:t>
                </a:r>
              </a:p>
            </p:txBody>
          </p:sp>
        </mc:Fallback>
      </mc:AlternateContent>
      <p:sp>
        <p:nvSpPr>
          <p:cNvPr id="20" name="ZoneTexte 19">
            <a:extLst>
              <a:ext uri="{FF2B5EF4-FFF2-40B4-BE49-F238E27FC236}">
                <a16:creationId xmlns:a16="http://schemas.microsoft.com/office/drawing/2014/main" id="{F7DCEC24-5F74-4C14-9B79-B9CA5F416B2D}"/>
              </a:ext>
            </a:extLst>
          </p:cNvPr>
          <p:cNvSpPr txBox="1"/>
          <p:nvPr/>
        </p:nvSpPr>
        <p:spPr>
          <a:xfrm>
            <a:off x="440043" y="5355058"/>
            <a:ext cx="6578398" cy="430887"/>
          </a:xfrm>
          <a:prstGeom prst="rect">
            <a:avLst/>
          </a:prstGeom>
          <a:noFill/>
        </p:spPr>
        <p:txBody>
          <a:bodyPr wrap="square" rtlCol="0">
            <a:spAutoFit/>
          </a:bodyPr>
          <a:lstStyle/>
          <a:p>
            <a:pPr algn="just"/>
            <a:r>
              <a:rPr lang="fr-FR" sz="1100" dirty="0"/>
              <a:t>On utilise la méthode des grilles. Une grille est gravé sur la poutre. Puis l’essai commence avec l’application de la traction pure. On observe alors que la grille se déforme.</a:t>
            </a:r>
          </a:p>
        </p:txBody>
      </p:sp>
      <mc:AlternateContent xmlns:mc="http://schemas.openxmlformats.org/markup-compatibility/2006">
        <mc:Choice xmlns:a14="http://schemas.microsoft.com/office/drawing/2010/main" Requires="a14">
          <p:sp>
            <p:nvSpPr>
              <p:cNvPr id="21" name="ZoneTexte 20">
                <a:extLst>
                  <a:ext uri="{FF2B5EF4-FFF2-40B4-BE49-F238E27FC236}">
                    <a16:creationId xmlns:a16="http://schemas.microsoft.com/office/drawing/2014/main" id="{31C7AAC1-7EB5-44D4-A230-C43A54510AF2}"/>
                  </a:ext>
                </a:extLst>
              </p:cNvPr>
              <p:cNvSpPr txBox="1"/>
              <p:nvPr/>
            </p:nvSpPr>
            <p:spPr>
              <a:xfrm>
                <a:off x="440043" y="7898187"/>
                <a:ext cx="6578398" cy="1050288"/>
              </a:xfrm>
              <a:prstGeom prst="rect">
                <a:avLst/>
              </a:prstGeom>
              <a:noFill/>
            </p:spPr>
            <p:txBody>
              <a:bodyPr wrap="square" rtlCol="0">
                <a:spAutoFit/>
              </a:bodyPr>
              <a:lstStyle/>
              <a:p>
                <a:pPr algn="just"/>
                <a:r>
                  <a:rPr lang="fr-FR" sz="1100" dirty="0"/>
                  <a:t>Il résulte d e l’observation que :</a:t>
                </a:r>
              </a:p>
              <a:p>
                <a:pPr algn="just"/>
                <a:r>
                  <a:rPr lang="fr-FR" sz="1100" dirty="0"/>
                  <a:t>1/ les sections droites restent droites (perpendiculaires à la ligne moyenne), soit </a:t>
                </a:r>
                <a14:m>
                  <m:oMath xmlns:m="http://schemas.openxmlformats.org/officeDocument/2006/math">
                    <m:acc>
                      <m:accPr>
                        <m:chr m:val="⃗"/>
                        <m:ctrlPr>
                          <a:rPr lang="fr-FR" sz="1100" b="0" i="1" smtClean="0">
                            <a:latin typeface="Cambria Math" panose="02040503050406030204" pitchFamily="18" charset="0"/>
                            <a:ea typeface="Cambria Math" panose="02040503050406030204" pitchFamily="18" charset="0"/>
                          </a:rPr>
                        </m:ctrlPr>
                      </m:accPr>
                      <m:e>
                        <m:r>
                          <a:rPr lang="fr-FR" sz="1100" b="0" i="1" smtClean="0">
                            <a:latin typeface="Cambria Math" panose="02040503050406030204" pitchFamily="18" charset="0"/>
                            <a:ea typeface="Cambria Math" panose="02040503050406030204" pitchFamily="18" charset="0"/>
                          </a:rPr>
                          <m:t>𝜔</m:t>
                        </m:r>
                      </m:e>
                    </m:acc>
                  </m:oMath>
                </a14:m>
                <a:r>
                  <a:rPr lang="fr-FR" sz="1100" dirty="0"/>
                  <a:t> = </a:t>
                </a:r>
                <a14:m>
                  <m:oMath xmlns:m="http://schemas.openxmlformats.org/officeDocument/2006/math">
                    <m:acc>
                      <m:accPr>
                        <m:chr m:val="⃗"/>
                        <m:ctrlPr>
                          <a:rPr lang="fr-FR" sz="1100" i="1" dirty="0" smtClean="0">
                            <a:latin typeface="Cambria Math" panose="02040503050406030204" pitchFamily="18" charset="0"/>
                            <a:ea typeface="Cambria Math" panose="02040503050406030204" pitchFamily="18" charset="0"/>
                          </a:rPr>
                        </m:ctrlPr>
                      </m:accPr>
                      <m:e>
                        <m:r>
                          <a:rPr lang="fr-FR" sz="1100" b="0" i="1" dirty="0" smtClean="0">
                            <a:latin typeface="Cambria Math" panose="02040503050406030204" pitchFamily="18" charset="0"/>
                            <a:ea typeface="Cambria Math" panose="02040503050406030204" pitchFamily="18" charset="0"/>
                          </a:rPr>
                          <m:t>0</m:t>
                        </m:r>
                      </m:e>
                    </m:acc>
                  </m:oMath>
                </a14:m>
                <a:endParaRPr lang="fr-FR" sz="1100" dirty="0"/>
              </a:p>
              <a:p>
                <a:pPr algn="just"/>
                <a:r>
                  <a:rPr lang="fr-FR" sz="1100" dirty="0"/>
                  <a:t>2/ les sections restent planes et ne se gauchissent pas</a:t>
                </a:r>
              </a:p>
              <a:p>
                <a:pPr algn="just"/>
                <a:r>
                  <a:rPr lang="fr-FR" sz="1100" dirty="0"/>
                  <a:t>3/ l’allongement d’un tronçon de longueur dx est axial et proportionnel à sa longueur initiale, soit    </a:t>
                </a:r>
                <a14:m>
                  <m:oMath xmlns:m="http://schemas.openxmlformats.org/officeDocument/2006/math">
                    <m:f>
                      <m:fPr>
                        <m:ctrlPr>
                          <a:rPr lang="fr-FR" sz="1100" i="1" smtClean="0">
                            <a:latin typeface="Cambria Math" panose="02040503050406030204" pitchFamily="18" charset="0"/>
                          </a:rPr>
                        </m:ctrlPr>
                      </m:fPr>
                      <m:num>
                        <m:r>
                          <a:rPr lang="fr-FR" sz="1100" b="0" i="1" smtClean="0">
                            <a:latin typeface="Cambria Math" panose="02040503050406030204" pitchFamily="18" charset="0"/>
                          </a:rPr>
                          <m:t>𝐿</m:t>
                        </m:r>
                      </m:num>
                      <m:den>
                        <m:r>
                          <a:rPr lang="fr-FR" sz="1100" i="1" smtClean="0">
                            <a:latin typeface="Cambria Math" panose="02040503050406030204" pitchFamily="18" charset="0"/>
                            <a:ea typeface="Cambria Math" panose="02040503050406030204" pitchFamily="18" charset="0"/>
                          </a:rPr>
                          <m:t>𝛿</m:t>
                        </m:r>
                        <m:r>
                          <a:rPr lang="fr-FR" sz="1100" b="0" i="1" smtClean="0">
                            <a:latin typeface="Cambria Math" panose="02040503050406030204" pitchFamily="18" charset="0"/>
                            <a:ea typeface="Cambria Math" panose="02040503050406030204" pitchFamily="18" charset="0"/>
                          </a:rPr>
                          <m:t>𝐿</m:t>
                        </m:r>
                      </m:den>
                    </m:f>
                    <m:r>
                      <a:rPr lang="fr-FR" sz="1100" b="0" i="1" smtClean="0">
                        <a:latin typeface="Cambria Math" panose="02040503050406030204" pitchFamily="18" charset="0"/>
                      </a:rPr>
                      <m:t>= </m:t>
                    </m:r>
                    <m:f>
                      <m:fPr>
                        <m:ctrlPr>
                          <a:rPr lang="fr-FR" sz="1100" b="0" i="1" smtClean="0">
                            <a:latin typeface="Cambria Math" panose="02040503050406030204" pitchFamily="18" charset="0"/>
                          </a:rPr>
                        </m:ctrlPr>
                      </m:fPr>
                      <m:num>
                        <m:r>
                          <a:rPr lang="fr-FR" sz="1100" b="0" i="1" smtClean="0">
                            <a:latin typeface="Cambria Math" panose="02040503050406030204" pitchFamily="18" charset="0"/>
                          </a:rPr>
                          <m:t>𝑙</m:t>
                        </m:r>
                      </m:num>
                      <m:den>
                        <m:r>
                          <a:rPr lang="fr-FR" sz="1100" b="0" i="1" smtClean="0">
                            <a:latin typeface="Cambria Math" panose="02040503050406030204" pitchFamily="18" charset="0"/>
                            <a:ea typeface="Cambria Math" panose="02040503050406030204" pitchFamily="18" charset="0"/>
                          </a:rPr>
                          <m:t>𝛿</m:t>
                        </m:r>
                        <m:r>
                          <a:rPr lang="fr-FR" sz="1100" b="0" i="1" smtClean="0">
                            <a:latin typeface="Cambria Math" panose="02040503050406030204" pitchFamily="18" charset="0"/>
                            <a:ea typeface="Cambria Math" panose="02040503050406030204" pitchFamily="18" charset="0"/>
                          </a:rPr>
                          <m:t>𝑙</m:t>
                        </m:r>
                      </m:den>
                    </m:f>
                  </m:oMath>
                </a14:m>
                <a:endParaRPr lang="fr-FR" sz="1100" dirty="0"/>
              </a:p>
              <a:p>
                <a:pPr algn="just"/>
                <a:endParaRPr lang="fr-FR" sz="1100" dirty="0"/>
              </a:p>
            </p:txBody>
          </p:sp>
        </mc:Choice>
        <mc:Fallback>
          <p:sp>
            <p:nvSpPr>
              <p:cNvPr id="21" name="ZoneTexte 20">
                <a:extLst>
                  <a:ext uri="{FF2B5EF4-FFF2-40B4-BE49-F238E27FC236}">
                    <a16:creationId xmlns:a16="http://schemas.microsoft.com/office/drawing/2014/main" id="{31C7AAC1-7EB5-44D4-A230-C43A54510AF2}"/>
                  </a:ext>
                </a:extLst>
              </p:cNvPr>
              <p:cNvSpPr txBox="1">
                <a:spLocks noRot="1" noChangeAspect="1" noMove="1" noResize="1" noEditPoints="1" noAdjustHandles="1" noChangeArrowheads="1" noChangeShapeType="1" noTextEdit="1"/>
              </p:cNvSpPr>
              <p:nvPr/>
            </p:nvSpPr>
            <p:spPr>
              <a:xfrm>
                <a:off x="440043" y="7898187"/>
                <a:ext cx="6578398" cy="1050288"/>
              </a:xfrm>
              <a:prstGeom prst="rect">
                <a:avLst/>
              </a:prstGeom>
              <a:blipFill>
                <a:blip r:embed="rId10"/>
                <a:stretch>
                  <a:fillRect t="-581"/>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22" name="ZoneTexte 21">
                <a:extLst>
                  <a:ext uri="{FF2B5EF4-FFF2-40B4-BE49-F238E27FC236}">
                    <a16:creationId xmlns:a16="http://schemas.microsoft.com/office/drawing/2014/main" id="{0C3BC016-2709-455E-9E4A-59D48F8BCD40}"/>
                  </a:ext>
                </a:extLst>
              </p:cNvPr>
              <p:cNvSpPr txBox="1"/>
              <p:nvPr/>
            </p:nvSpPr>
            <p:spPr>
              <a:xfrm>
                <a:off x="764544" y="8780419"/>
                <a:ext cx="1961755" cy="322974"/>
              </a:xfrm>
              <a:prstGeom prst="rect">
                <a:avLst/>
              </a:prstGeom>
              <a:noFill/>
            </p:spPr>
            <p:txBody>
              <a:bodyPr wrap="none" lIns="0" tIns="0" rIns="0" bIns="0" rtlCol="0">
                <a:spAutoFit/>
              </a:bodyPr>
              <a:lstStyle/>
              <a:p>
                <a14:m>
                  <m:oMath xmlns:m="http://schemas.openxmlformats.org/officeDocument/2006/math">
                    <m:acc>
                      <m:accPr>
                        <m:chr m:val="⃗"/>
                        <m:ctrlPr>
                          <a:rPr lang="fr-FR" sz="1200" b="0" i="1" smtClean="0">
                            <a:latin typeface="Cambria Math" panose="02040503050406030204" pitchFamily="18" charset="0"/>
                          </a:rPr>
                        </m:ctrlPr>
                      </m:accPr>
                      <m:e>
                        <m:r>
                          <a:rPr lang="fr-FR" sz="1200" b="0" i="1" smtClean="0">
                            <a:latin typeface="Cambria Math" panose="02040503050406030204" pitchFamily="18" charset="0"/>
                            <a:ea typeface="Cambria Math" panose="02040503050406030204" pitchFamily="18" charset="0"/>
                          </a:rPr>
                          <m:t>𝜀</m:t>
                        </m:r>
                      </m:e>
                    </m:acc>
                    <m:d>
                      <m:dPr>
                        <m:ctrlPr>
                          <a:rPr lang="fr-FR" sz="1200" b="0" i="1" smtClean="0">
                            <a:latin typeface="Cambria Math" panose="02040503050406030204" pitchFamily="18" charset="0"/>
                          </a:rPr>
                        </m:ctrlPr>
                      </m:dPr>
                      <m:e>
                        <m:r>
                          <a:rPr lang="fr-FR" sz="1200" b="0" i="1" smtClean="0">
                            <a:latin typeface="Cambria Math" panose="02040503050406030204" pitchFamily="18" charset="0"/>
                          </a:rPr>
                          <m:t>𝑥</m:t>
                        </m:r>
                      </m:e>
                    </m:d>
                    <m:r>
                      <a:rPr lang="fr-FR" sz="1200" b="0" i="1" smtClean="0">
                        <a:latin typeface="Cambria Math" panose="02040503050406030204" pitchFamily="18" charset="0"/>
                      </a:rPr>
                      <m:t>= </m:t>
                    </m:r>
                    <m:acc>
                      <m:accPr>
                        <m:chr m:val="⃗"/>
                        <m:ctrlPr>
                          <a:rPr lang="fr-FR" sz="1200" i="1">
                            <a:latin typeface="Cambria Math" panose="02040503050406030204" pitchFamily="18" charset="0"/>
                          </a:rPr>
                        </m:ctrlPr>
                      </m:accPr>
                      <m:e>
                        <m:f>
                          <m:fPr>
                            <m:ctrlPr>
                              <a:rPr lang="fr-FR" sz="1200" i="1" smtClean="0">
                                <a:latin typeface="Cambria Math" panose="02040503050406030204" pitchFamily="18" charset="0"/>
                              </a:rPr>
                            </m:ctrlPr>
                          </m:fPr>
                          <m:num>
                            <m:r>
                              <a:rPr lang="fr-FR" sz="1200" b="0" i="1" smtClean="0">
                                <a:latin typeface="Cambria Math" panose="02040503050406030204" pitchFamily="18" charset="0"/>
                              </a:rPr>
                              <m:t>𝑑𝑈</m:t>
                            </m:r>
                            <m:d>
                              <m:dPr>
                                <m:ctrlPr>
                                  <a:rPr lang="fr-FR" sz="1200" i="1">
                                    <a:latin typeface="Cambria Math" panose="02040503050406030204" pitchFamily="18" charset="0"/>
                                  </a:rPr>
                                </m:ctrlPr>
                              </m:dPr>
                              <m:e>
                                <m:r>
                                  <a:rPr lang="fr-FR" sz="1200" i="1">
                                    <a:latin typeface="Cambria Math" panose="02040503050406030204" pitchFamily="18" charset="0"/>
                                  </a:rPr>
                                  <m:t>𝑥</m:t>
                                </m:r>
                              </m:e>
                            </m:d>
                          </m:num>
                          <m:den>
                            <m:r>
                              <a:rPr lang="fr-FR" sz="1200" b="0" i="1" smtClean="0">
                                <a:latin typeface="Cambria Math" panose="02040503050406030204" pitchFamily="18" charset="0"/>
                              </a:rPr>
                              <m:t>𝑑𝑥</m:t>
                            </m:r>
                          </m:den>
                        </m:f>
                      </m:e>
                    </m:acc>
                    <m:r>
                      <a:rPr lang="fr-FR" sz="1200" b="0" i="1" smtClean="0">
                        <a:latin typeface="Cambria Math" panose="02040503050406030204" pitchFamily="18" charset="0"/>
                      </a:rPr>
                      <m:t>+ </m:t>
                    </m:r>
                    <m:acc>
                      <m:accPr>
                        <m:chr m:val="⃗"/>
                        <m:ctrlPr>
                          <a:rPr lang="fr-FR" sz="1200" b="0" i="1" smtClean="0">
                            <a:latin typeface="Cambria Math" panose="02040503050406030204" pitchFamily="18" charset="0"/>
                          </a:rPr>
                        </m:ctrlPr>
                      </m:accPr>
                      <m:e>
                        <m:r>
                          <a:rPr lang="fr-FR" sz="1200" b="0" i="1" smtClean="0">
                            <a:latin typeface="Cambria Math" panose="02040503050406030204" pitchFamily="18" charset="0"/>
                          </a:rPr>
                          <m:t>𝑥</m:t>
                        </m:r>
                      </m:e>
                    </m:acc>
                    <m:r>
                      <a:rPr lang="fr-FR" sz="1200" b="0" i="1" smtClean="0">
                        <a:latin typeface="Cambria Math" panose="02040503050406030204" pitchFamily="18" charset="0"/>
                        <a:ea typeface="Cambria Math" panose="02040503050406030204" pitchFamily="18" charset="0"/>
                      </a:rPr>
                      <m:t>∧</m:t>
                    </m:r>
                    <m:acc>
                      <m:accPr>
                        <m:chr m:val="⃗"/>
                        <m:ctrlPr>
                          <a:rPr lang="fr-FR" sz="1200" b="0" i="1" smtClean="0">
                            <a:latin typeface="Cambria Math" panose="02040503050406030204" pitchFamily="18" charset="0"/>
                            <a:ea typeface="Cambria Math" panose="02040503050406030204" pitchFamily="18" charset="0"/>
                          </a:rPr>
                        </m:ctrlPr>
                      </m:accPr>
                      <m:e>
                        <m:r>
                          <a:rPr lang="fr-FR" sz="1200" b="0" i="1" smtClean="0">
                            <a:latin typeface="Cambria Math" panose="02040503050406030204" pitchFamily="18" charset="0"/>
                            <a:ea typeface="Cambria Math" panose="02040503050406030204" pitchFamily="18" charset="0"/>
                          </a:rPr>
                          <m:t>𝜔</m:t>
                        </m:r>
                      </m:e>
                    </m:acc>
                    <m:r>
                      <a:rPr lang="fr-FR" sz="1200" b="0" i="0" smtClean="0">
                        <a:latin typeface="Cambria Math" panose="02040503050406030204" pitchFamily="18" charset="0"/>
                        <a:ea typeface="Cambria Math" panose="02040503050406030204" pitchFamily="18" charset="0"/>
                      </a:rPr>
                      <m:t>   </m:t>
                    </m:r>
                  </m:oMath>
                </a14:m>
                <a:r>
                  <a:rPr lang="fr-FR" sz="1200" dirty="0"/>
                  <a:t>= </a:t>
                </a:r>
                <a14:m>
                  <m:oMath xmlns:m="http://schemas.openxmlformats.org/officeDocument/2006/math">
                    <m:f>
                      <m:fPr>
                        <m:ctrlPr>
                          <a:rPr lang="fr-FR" sz="1200" i="1" smtClean="0">
                            <a:latin typeface="Cambria Math" panose="02040503050406030204" pitchFamily="18" charset="0"/>
                          </a:rPr>
                        </m:ctrlPr>
                      </m:fPr>
                      <m:num>
                        <m:r>
                          <a:rPr lang="fr-FR" sz="1200" b="0" i="1" smtClean="0">
                            <a:latin typeface="Cambria Math" panose="02040503050406030204" pitchFamily="18" charset="0"/>
                          </a:rPr>
                          <m:t>𝑑𝑈</m:t>
                        </m:r>
                      </m:num>
                      <m:den>
                        <m:r>
                          <a:rPr lang="fr-FR" sz="1200" b="0" i="1" smtClean="0">
                            <a:latin typeface="Cambria Math" panose="02040503050406030204" pitchFamily="18" charset="0"/>
                          </a:rPr>
                          <m:t>𝑑𝑥</m:t>
                        </m:r>
                      </m:den>
                    </m:f>
                    <m:r>
                      <a:rPr lang="fr-FR" sz="1200" b="0" i="1" smtClean="0">
                        <a:latin typeface="Cambria Math" panose="02040503050406030204" pitchFamily="18" charset="0"/>
                      </a:rPr>
                      <m:t>.</m:t>
                    </m:r>
                    <m:acc>
                      <m:accPr>
                        <m:chr m:val="⃗"/>
                        <m:ctrlPr>
                          <a:rPr lang="fr-FR" sz="1200" i="1" smtClean="0">
                            <a:latin typeface="Cambria Math" panose="02040503050406030204" pitchFamily="18" charset="0"/>
                          </a:rPr>
                        </m:ctrlPr>
                      </m:accPr>
                      <m:e>
                        <m:r>
                          <a:rPr lang="fr-FR" sz="1200" i="1" smtClean="0">
                            <a:latin typeface="Cambria Math" panose="02040503050406030204" pitchFamily="18" charset="0"/>
                          </a:rPr>
                          <m:t>𝑥</m:t>
                        </m:r>
                      </m:e>
                    </m:acc>
                  </m:oMath>
                </a14:m>
                <a:endParaRPr lang="fr-FR" sz="1200" dirty="0"/>
              </a:p>
            </p:txBody>
          </p:sp>
        </mc:Choice>
        <mc:Fallback>
          <p:sp>
            <p:nvSpPr>
              <p:cNvPr id="22" name="ZoneTexte 21">
                <a:extLst>
                  <a:ext uri="{FF2B5EF4-FFF2-40B4-BE49-F238E27FC236}">
                    <a16:creationId xmlns:a16="http://schemas.microsoft.com/office/drawing/2014/main" id="{0C3BC016-2709-455E-9E4A-59D48F8BCD40}"/>
                  </a:ext>
                </a:extLst>
              </p:cNvPr>
              <p:cNvSpPr txBox="1">
                <a:spLocks noRot="1" noChangeAspect="1" noMove="1" noResize="1" noEditPoints="1" noAdjustHandles="1" noChangeArrowheads="1" noChangeShapeType="1" noTextEdit="1"/>
              </p:cNvSpPr>
              <p:nvPr/>
            </p:nvSpPr>
            <p:spPr>
              <a:xfrm>
                <a:off x="764544" y="8780419"/>
                <a:ext cx="1961755" cy="322974"/>
              </a:xfrm>
              <a:prstGeom prst="rect">
                <a:avLst/>
              </a:prstGeom>
              <a:blipFill>
                <a:blip r:embed="rId11"/>
                <a:stretch>
                  <a:fillRect l="-1863" r="-11491" b="-18868"/>
                </a:stretch>
              </a:blipFill>
            </p:spPr>
            <p:txBody>
              <a:bodyPr/>
              <a:lstStyle/>
              <a:p>
                <a:r>
                  <a:rPr lang="fr-FR">
                    <a:noFill/>
                  </a:rPr>
                  <a:t> </a:t>
                </a:r>
              </a:p>
            </p:txBody>
          </p:sp>
        </mc:Fallback>
      </mc:AlternateContent>
      <p:sp>
        <p:nvSpPr>
          <p:cNvPr id="3" name="ZoneTexte 2">
            <a:extLst>
              <a:ext uri="{FF2B5EF4-FFF2-40B4-BE49-F238E27FC236}">
                <a16:creationId xmlns:a16="http://schemas.microsoft.com/office/drawing/2014/main" id="{0A9C4759-16DE-4846-BF77-640B305D81CC}"/>
              </a:ext>
            </a:extLst>
          </p:cNvPr>
          <p:cNvSpPr txBox="1"/>
          <p:nvPr/>
        </p:nvSpPr>
        <p:spPr>
          <a:xfrm>
            <a:off x="755838" y="9249721"/>
            <a:ext cx="1455848" cy="769441"/>
          </a:xfrm>
          <a:prstGeom prst="rect">
            <a:avLst/>
          </a:prstGeom>
          <a:noFill/>
        </p:spPr>
        <p:txBody>
          <a:bodyPr wrap="none" rtlCol="0">
            <a:spAutoFit/>
          </a:bodyPr>
          <a:lstStyle/>
          <a:p>
            <a:r>
              <a:rPr lang="fr-FR" sz="1100" dirty="0"/>
              <a:t>En projection :</a:t>
            </a:r>
          </a:p>
          <a:p>
            <a:endParaRPr lang="fr-FR" sz="1100" dirty="0"/>
          </a:p>
          <a:p>
            <a:r>
              <a:rPr lang="fr-FR" sz="1100" dirty="0" err="1"/>
              <a:t>dU</a:t>
            </a:r>
            <a:r>
              <a:rPr lang="fr-FR" sz="1100" dirty="0"/>
              <a:t> = </a:t>
            </a:r>
            <a:r>
              <a:rPr lang="fr-FR" sz="1100" dirty="0">
                <a:sym typeface="Symbol" panose="05050102010706020507" pitchFamily="18" charset="2"/>
              </a:rPr>
              <a:t></a:t>
            </a:r>
            <a:r>
              <a:rPr lang="fr-FR" sz="1100" dirty="0"/>
              <a:t> .dx</a:t>
            </a:r>
          </a:p>
          <a:p>
            <a:r>
              <a:rPr lang="fr-FR" sz="1100" dirty="0"/>
              <a:t>U(L) – U(0) = </a:t>
            </a:r>
            <a:r>
              <a:rPr lang="fr-FR" sz="1100" dirty="0">
                <a:sym typeface="Symbol" panose="05050102010706020507" pitchFamily="18" charset="2"/>
              </a:rPr>
              <a:t>. (L – 0)</a:t>
            </a:r>
            <a:endParaRPr lang="fr-FR" sz="1100" dirty="0"/>
          </a:p>
        </p:txBody>
      </p:sp>
      <p:sp>
        <p:nvSpPr>
          <p:cNvPr id="25" name="ZoneTexte 24">
            <a:extLst>
              <a:ext uri="{FF2B5EF4-FFF2-40B4-BE49-F238E27FC236}">
                <a16:creationId xmlns:a16="http://schemas.microsoft.com/office/drawing/2014/main" id="{F0689D70-0699-40E8-8F89-D4FDA0437EB2}"/>
              </a:ext>
            </a:extLst>
          </p:cNvPr>
          <p:cNvSpPr txBox="1"/>
          <p:nvPr/>
        </p:nvSpPr>
        <p:spPr>
          <a:xfrm>
            <a:off x="3485015" y="8841783"/>
            <a:ext cx="2729681" cy="261610"/>
          </a:xfrm>
          <a:prstGeom prst="rect">
            <a:avLst/>
          </a:prstGeom>
          <a:noFill/>
        </p:spPr>
        <p:txBody>
          <a:bodyPr wrap="square">
            <a:spAutoFit/>
          </a:bodyPr>
          <a:lstStyle/>
          <a:p>
            <a:r>
              <a:rPr kumimoji="0" lang="fr-FR" sz="1100" b="0" i="0" u="none" strike="noStrike" kern="1200" cap="none" spc="0" normalizeH="0" baseline="0" noProof="0" dirty="0">
                <a:ln>
                  <a:noFill/>
                </a:ln>
                <a:solidFill>
                  <a:prstClr val="black"/>
                </a:solidFill>
                <a:effectLst/>
                <a:uLnTx/>
                <a:uFillTx/>
                <a:latin typeface="Calibri"/>
                <a:ea typeface="+mn-ea"/>
                <a:cs typeface="+mn-cs"/>
                <a:sym typeface="Symbol" panose="05050102010706020507" pitchFamily="18" charset="2"/>
              </a:rPr>
              <a:t>Or </a:t>
            </a:r>
            <a:r>
              <a:rPr kumimoji="0" lang="fr-FR" sz="1100" b="0" i="0" u="none" strike="noStrike" kern="1200" cap="none" spc="0" normalizeH="0" baseline="0" noProof="0" dirty="0" err="1">
                <a:ln>
                  <a:noFill/>
                </a:ln>
                <a:solidFill>
                  <a:prstClr val="black"/>
                </a:solidFill>
                <a:effectLst/>
                <a:uLnTx/>
                <a:uFillTx/>
                <a:latin typeface="Calibri"/>
                <a:ea typeface="+mn-ea"/>
                <a:cs typeface="+mn-cs"/>
                <a:sym typeface="Symbol" panose="05050102010706020507" pitchFamily="18" charset="2"/>
              </a:rPr>
              <a:t>dU</a:t>
            </a:r>
            <a:r>
              <a:rPr kumimoji="0" lang="fr-FR" sz="1100" b="0" i="0" u="none" strike="noStrike" kern="1200" cap="none" spc="0" normalizeH="0" baseline="0" noProof="0" dirty="0">
                <a:ln>
                  <a:noFill/>
                </a:ln>
                <a:solidFill>
                  <a:prstClr val="black"/>
                </a:solidFill>
                <a:effectLst/>
                <a:uLnTx/>
                <a:uFillTx/>
                <a:latin typeface="Calibri"/>
                <a:ea typeface="+mn-ea"/>
                <a:cs typeface="+mn-cs"/>
                <a:sym typeface="Symbol" panose="05050102010706020507" pitchFamily="18" charset="2"/>
              </a:rPr>
              <a:t>/dx est constant donc  aussi.</a:t>
            </a:r>
            <a:endParaRPr lang="fr-FR" dirty="0"/>
          </a:p>
        </p:txBody>
      </p:sp>
      <mc:AlternateContent xmlns:mc="http://schemas.openxmlformats.org/markup-compatibility/2006">
        <mc:Choice xmlns:a14="http://schemas.microsoft.com/office/drawing/2010/main" Requires="a14">
          <p:sp>
            <p:nvSpPr>
              <p:cNvPr id="26" name="ZoneTexte 25">
                <a:extLst>
                  <a:ext uri="{FF2B5EF4-FFF2-40B4-BE49-F238E27FC236}">
                    <a16:creationId xmlns:a16="http://schemas.microsoft.com/office/drawing/2014/main" id="{7DDF4A44-1EC4-4265-A463-AEB1FD596A66}"/>
                  </a:ext>
                </a:extLst>
              </p:cNvPr>
              <p:cNvSpPr txBox="1"/>
              <p:nvPr/>
            </p:nvSpPr>
            <p:spPr>
              <a:xfrm>
                <a:off x="4111384" y="9679481"/>
                <a:ext cx="717585" cy="407932"/>
              </a:xfrm>
              <a:prstGeom prst="rect">
                <a:avLst/>
              </a:prstGeom>
              <a:noFill/>
            </p:spPr>
            <p:txBody>
              <a:bodyPr wrap="square">
                <a:spAutoFit/>
              </a:bodyPr>
              <a:lstStyle/>
              <a:p>
                <a:r>
                  <a:rPr kumimoji="0" lang="fr-FR" sz="1400" b="0" i="0" u="none" strike="noStrike" kern="1200" cap="none" spc="0" normalizeH="0" baseline="0" noProof="0" dirty="0">
                    <a:ln>
                      <a:noFill/>
                    </a:ln>
                    <a:solidFill>
                      <a:prstClr val="black"/>
                    </a:solidFill>
                    <a:effectLst/>
                    <a:uLnTx/>
                    <a:uFillTx/>
                    <a:latin typeface="Calibri"/>
                    <a:sym typeface="Symbol" panose="05050102010706020507" pitchFamily="18" charset="2"/>
                  </a:rPr>
                  <a:t> = </a:t>
                </a:r>
                <a14:m>
                  <m:oMath xmlns:m="http://schemas.openxmlformats.org/officeDocument/2006/math">
                    <m:f>
                      <m:fPr>
                        <m:ctrlP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sym typeface="Symbol" panose="05050102010706020507" pitchFamily="18" charset="2"/>
                          </a:rPr>
                        </m:ctrlPr>
                      </m:fPr>
                      <m:num>
                        <m: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sym typeface="Symbol" panose="05050102010706020507" pitchFamily="18" charset="2"/>
                          </a:rPr>
                          <m:t>𝛿</m:t>
                        </m:r>
                        <m: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sym typeface="Symbol" panose="05050102010706020507" pitchFamily="18" charset="2"/>
                          </a:rPr>
                          <m:t>𝐿</m:t>
                        </m:r>
                      </m:num>
                      <m:den>
                        <m: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sym typeface="Symbol" panose="05050102010706020507" pitchFamily="18" charset="2"/>
                          </a:rPr>
                          <m:t>𝐿</m:t>
                        </m:r>
                      </m:den>
                    </m:f>
                  </m:oMath>
                </a14:m>
                <a:endParaRPr lang="fr-FR" sz="1400" dirty="0"/>
              </a:p>
            </p:txBody>
          </p:sp>
        </mc:Choice>
        <mc:Fallback>
          <p:sp>
            <p:nvSpPr>
              <p:cNvPr id="26" name="ZoneTexte 25">
                <a:extLst>
                  <a:ext uri="{FF2B5EF4-FFF2-40B4-BE49-F238E27FC236}">
                    <a16:creationId xmlns:a16="http://schemas.microsoft.com/office/drawing/2014/main" id="{7DDF4A44-1EC4-4265-A463-AEB1FD596A66}"/>
                  </a:ext>
                </a:extLst>
              </p:cNvPr>
              <p:cNvSpPr txBox="1">
                <a:spLocks noRot="1" noChangeAspect="1" noMove="1" noResize="1" noEditPoints="1" noAdjustHandles="1" noChangeArrowheads="1" noChangeShapeType="1" noTextEdit="1"/>
              </p:cNvSpPr>
              <p:nvPr/>
            </p:nvSpPr>
            <p:spPr>
              <a:xfrm>
                <a:off x="4111384" y="9679481"/>
                <a:ext cx="717585" cy="407932"/>
              </a:xfrm>
              <a:prstGeom prst="rect">
                <a:avLst/>
              </a:prstGeom>
              <a:blipFill>
                <a:blip r:embed="rId12"/>
                <a:stretch>
                  <a:fillRect l="-2542" b="-4478"/>
                </a:stretch>
              </a:blipFill>
            </p:spPr>
            <p:txBody>
              <a:bodyPr/>
              <a:lstStyle/>
              <a:p>
                <a:r>
                  <a:rPr lang="fr-FR">
                    <a:noFill/>
                  </a:rPr>
                  <a:t> </a:t>
                </a:r>
              </a:p>
            </p:txBody>
          </p:sp>
        </mc:Fallback>
      </mc:AlternateContent>
      <p:sp>
        <p:nvSpPr>
          <p:cNvPr id="5" name="Rectangle : coins arrondis 4">
            <a:extLst>
              <a:ext uri="{FF2B5EF4-FFF2-40B4-BE49-F238E27FC236}">
                <a16:creationId xmlns:a16="http://schemas.microsoft.com/office/drawing/2014/main" id="{5BA47603-56D3-40F1-9C75-333C4C68F93C}"/>
              </a:ext>
            </a:extLst>
          </p:cNvPr>
          <p:cNvSpPr/>
          <p:nvPr/>
        </p:nvSpPr>
        <p:spPr>
          <a:xfrm>
            <a:off x="3960683" y="9666205"/>
            <a:ext cx="868286" cy="430887"/>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 droite 5">
            <a:extLst>
              <a:ext uri="{FF2B5EF4-FFF2-40B4-BE49-F238E27FC236}">
                <a16:creationId xmlns:a16="http://schemas.microsoft.com/office/drawing/2014/main" id="{75CC0089-936D-431F-9E96-DC76CDA7FA89}"/>
              </a:ext>
            </a:extLst>
          </p:cNvPr>
          <p:cNvSpPr/>
          <p:nvPr/>
        </p:nvSpPr>
        <p:spPr>
          <a:xfrm>
            <a:off x="3203129" y="9883447"/>
            <a:ext cx="305220" cy="135715"/>
          </a:xfrm>
          <a:prstGeom prst="rightArrow">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ZoneTexte 28">
            <a:extLst>
              <a:ext uri="{FF2B5EF4-FFF2-40B4-BE49-F238E27FC236}">
                <a16:creationId xmlns:a16="http://schemas.microsoft.com/office/drawing/2014/main" id="{81BBF10C-550B-453F-9FAE-E65998204078}"/>
              </a:ext>
            </a:extLst>
          </p:cNvPr>
          <p:cNvSpPr txBox="1"/>
          <p:nvPr/>
        </p:nvSpPr>
        <p:spPr>
          <a:xfrm>
            <a:off x="7701051" y="745856"/>
            <a:ext cx="2965784" cy="1446550"/>
          </a:xfrm>
          <a:prstGeom prst="rect">
            <a:avLst/>
          </a:prstGeom>
          <a:noFill/>
        </p:spPr>
        <p:txBody>
          <a:bodyPr wrap="square" rtlCol="0">
            <a:spAutoFit/>
          </a:bodyPr>
          <a:lstStyle/>
          <a:p>
            <a:pPr algn="just"/>
            <a:r>
              <a:rPr lang="fr-FR" sz="1100" dirty="0"/>
              <a:t>Le stress dans les liaisons interatomiques est visible par un procédé optique appelé photoélasticimétrie. </a:t>
            </a:r>
          </a:p>
          <a:p>
            <a:pPr algn="just"/>
            <a:endParaRPr lang="fr-FR" sz="1100" dirty="0"/>
          </a:p>
          <a:p>
            <a:pPr algn="just"/>
            <a:r>
              <a:rPr lang="fr-FR" sz="1100" dirty="0"/>
              <a:t>On observe que dans la partie centrale de la poutre et </a:t>
            </a:r>
            <a:r>
              <a:rPr lang="fr-FR" sz="1100" u="sng" dirty="0"/>
              <a:t>loin des efforts appliqués</a:t>
            </a:r>
            <a:r>
              <a:rPr lang="fr-FR" sz="1100" dirty="0"/>
              <a:t>, la couleur est uniforme signe que la contrainte est constante dans cette zone.</a:t>
            </a:r>
          </a:p>
        </p:txBody>
      </p:sp>
      <mc:AlternateContent xmlns:mc="http://schemas.openxmlformats.org/markup-compatibility/2006">
        <mc:Choice xmlns:a14="http://schemas.microsoft.com/office/drawing/2010/main" Requires="a14">
          <p:sp>
            <p:nvSpPr>
              <p:cNvPr id="30" name="ZoneTexte 29">
                <a:extLst>
                  <a:ext uri="{FF2B5EF4-FFF2-40B4-BE49-F238E27FC236}">
                    <a16:creationId xmlns:a16="http://schemas.microsoft.com/office/drawing/2014/main" id="{29405414-3595-43B6-A12F-716032B09B46}"/>
                  </a:ext>
                </a:extLst>
              </p:cNvPr>
              <p:cNvSpPr txBox="1"/>
              <p:nvPr/>
            </p:nvSpPr>
            <p:spPr>
              <a:xfrm>
                <a:off x="7894078" y="2377693"/>
                <a:ext cx="2155975" cy="50526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fr-FR" sz="1200" b="0" i="1" smtClean="0">
                              <a:latin typeface="Cambria Math" panose="02040503050406030204" pitchFamily="18" charset="0"/>
                            </a:rPr>
                          </m:ctrlPr>
                        </m:accPr>
                        <m:e>
                          <m:r>
                            <a:rPr lang="fr-FR" sz="1200" b="0" i="1" smtClean="0">
                              <a:latin typeface="Cambria Math" panose="02040503050406030204" pitchFamily="18" charset="0"/>
                            </a:rPr>
                            <m:t>𝑅</m:t>
                          </m:r>
                          <m:r>
                            <a:rPr lang="fr-FR" sz="1200" b="0" i="1" smtClean="0">
                              <a:latin typeface="Cambria Math" panose="02040503050406030204" pitchFamily="18" charset="0"/>
                            </a:rPr>
                            <m:t>(</m:t>
                          </m:r>
                          <m:f>
                            <m:fPr>
                              <m:ctrlPr>
                                <a:rPr lang="fr-FR" sz="1200" b="0" i="1" smtClean="0">
                                  <a:latin typeface="Cambria Math" panose="02040503050406030204" pitchFamily="18" charset="0"/>
                                </a:rPr>
                              </m:ctrlPr>
                            </m:fPr>
                            <m:num>
                              <m:r>
                                <a:rPr lang="fr-FR" sz="1200" b="0" i="1" smtClean="0">
                                  <a:latin typeface="Cambria Math" panose="02040503050406030204" pitchFamily="18" charset="0"/>
                                </a:rPr>
                                <m:t>𝑆</m:t>
                              </m:r>
                              <m:r>
                                <a:rPr lang="fr-FR" sz="1200" b="0" i="1" smtClean="0">
                                  <a:latin typeface="Cambria Math" panose="02040503050406030204" pitchFamily="18" charset="0"/>
                                </a:rPr>
                                <m:t>+</m:t>
                              </m:r>
                            </m:num>
                            <m:den>
                              <m:r>
                                <a:rPr lang="fr-FR" sz="1200" b="0" i="1" smtClean="0">
                                  <a:latin typeface="Cambria Math" panose="02040503050406030204" pitchFamily="18" charset="0"/>
                                </a:rPr>
                                <m:t>𝑠</m:t>
                              </m:r>
                              <m:r>
                                <a:rPr lang="fr-FR" sz="1200" b="0" i="1" smtClean="0">
                                  <a:latin typeface="Cambria Math" panose="02040503050406030204" pitchFamily="18" charset="0"/>
                                </a:rPr>
                                <m:t>−</m:t>
                              </m:r>
                            </m:den>
                          </m:f>
                          <m:r>
                            <a:rPr lang="fr-FR" sz="1200" b="0" i="1" smtClean="0">
                              <a:latin typeface="Cambria Math" panose="02040503050406030204" pitchFamily="18" charset="0"/>
                            </a:rPr>
                            <m:t>)</m:t>
                          </m:r>
                        </m:e>
                      </m:acc>
                      <m:r>
                        <a:rPr lang="fr-FR" sz="1200" b="0" i="1" smtClean="0">
                          <a:latin typeface="Cambria Math" panose="02040503050406030204" pitchFamily="18" charset="0"/>
                          <a:ea typeface="Cambria Math" panose="02040503050406030204" pitchFamily="18" charset="0"/>
                        </a:rPr>
                        <m:t>=</m:t>
                      </m:r>
                      <m:r>
                        <a:rPr lang="fr-FR" sz="1200" b="0" i="1" smtClean="0">
                          <a:latin typeface="Cambria Math" panose="02040503050406030204" pitchFamily="18" charset="0"/>
                        </a:rPr>
                        <m:t>𝑁</m:t>
                      </m:r>
                      <m:r>
                        <a:rPr lang="fr-FR" sz="1200" b="0" i="1" smtClean="0">
                          <a:latin typeface="Cambria Math" panose="02040503050406030204" pitchFamily="18" charset="0"/>
                        </a:rPr>
                        <m:t>.</m:t>
                      </m:r>
                      <m:acc>
                        <m:accPr>
                          <m:chr m:val="⃗"/>
                          <m:ctrlPr>
                            <a:rPr lang="fr-FR" sz="1200" i="1">
                              <a:latin typeface="Cambria Math" panose="02040503050406030204" pitchFamily="18" charset="0"/>
                            </a:rPr>
                          </m:ctrlPr>
                        </m:accPr>
                        <m:e>
                          <m:r>
                            <a:rPr lang="fr-FR" sz="1200" b="0" i="1" smtClean="0">
                              <a:latin typeface="Cambria Math" panose="02040503050406030204" pitchFamily="18" charset="0"/>
                            </a:rPr>
                            <m:t>𝑥</m:t>
                          </m:r>
                        </m:e>
                      </m:acc>
                      <m:r>
                        <a:rPr lang="fr-FR" sz="1200" b="0" i="1" smtClean="0">
                          <a:latin typeface="Cambria Math" panose="02040503050406030204" pitchFamily="18" charset="0"/>
                        </a:rPr>
                        <m:t>= </m:t>
                      </m:r>
                      <m:nary>
                        <m:naryPr>
                          <m:chr m:val="∬"/>
                          <m:limLoc m:val="undOvr"/>
                          <m:subHide m:val="on"/>
                          <m:supHide m:val="on"/>
                          <m:ctrlPr>
                            <a:rPr lang="fr-FR" sz="1200" b="0" i="1" smtClean="0">
                              <a:latin typeface="Cambria Math" panose="02040503050406030204" pitchFamily="18" charset="0"/>
                            </a:rPr>
                          </m:ctrlPr>
                        </m:naryPr>
                        <m:sub/>
                        <m:sup/>
                        <m:e>
                          <m:acc>
                            <m:accPr>
                              <m:chr m:val="⃗"/>
                              <m:ctrlPr>
                                <a:rPr lang="fr-FR" sz="1200" b="0" i="1" smtClean="0">
                                  <a:latin typeface="Cambria Math" panose="02040503050406030204" pitchFamily="18" charset="0"/>
                                </a:rPr>
                              </m:ctrlPr>
                            </m:accPr>
                            <m:e>
                              <m:r>
                                <a:rPr lang="fr-FR" sz="1200" b="0" i="1" smtClean="0">
                                  <a:latin typeface="Cambria Math" panose="02040503050406030204" pitchFamily="18" charset="0"/>
                                </a:rPr>
                                <m:t>𝑇</m:t>
                              </m:r>
                              <m:r>
                                <a:rPr lang="fr-FR" sz="1200" b="0" i="1" smtClean="0">
                                  <a:latin typeface="Cambria Math" panose="02040503050406030204" pitchFamily="18" charset="0"/>
                                </a:rPr>
                                <m:t>(</m:t>
                              </m:r>
                              <m:r>
                                <a:rPr lang="fr-FR" sz="1200" b="0" i="1" smtClean="0">
                                  <a:latin typeface="Cambria Math" panose="02040503050406030204" pitchFamily="18" charset="0"/>
                                </a:rPr>
                                <m:t>𝑀</m:t>
                              </m:r>
                              <m:r>
                                <a:rPr lang="fr-FR" sz="1200" b="0" i="1" smtClean="0">
                                  <a:latin typeface="Cambria Math" panose="02040503050406030204" pitchFamily="18" charset="0"/>
                                </a:rPr>
                                <m:t>,</m:t>
                              </m:r>
                              <m:acc>
                                <m:accPr>
                                  <m:chr m:val="⃗"/>
                                  <m:ctrlPr>
                                    <a:rPr lang="fr-FR" sz="1200" b="0" i="1" smtClean="0">
                                      <a:latin typeface="Cambria Math" panose="02040503050406030204" pitchFamily="18" charset="0"/>
                                    </a:rPr>
                                  </m:ctrlPr>
                                </m:accPr>
                                <m:e>
                                  <m:r>
                                    <a:rPr lang="fr-FR" sz="1200" b="0" i="1" smtClean="0">
                                      <a:latin typeface="Cambria Math" panose="02040503050406030204" pitchFamily="18" charset="0"/>
                                    </a:rPr>
                                    <m:t>𝑥</m:t>
                                  </m:r>
                                </m:e>
                              </m:acc>
                              <m:r>
                                <a:rPr lang="fr-FR" sz="1200" b="0" i="1" smtClean="0">
                                  <a:latin typeface="Cambria Math" panose="02040503050406030204" pitchFamily="18" charset="0"/>
                                </a:rPr>
                                <m:t>)</m:t>
                              </m:r>
                            </m:e>
                          </m:acc>
                        </m:e>
                      </m:nary>
                      <m:r>
                        <a:rPr lang="fr-FR" sz="1200" b="0" i="1" smtClean="0">
                          <a:latin typeface="Cambria Math" panose="02040503050406030204" pitchFamily="18" charset="0"/>
                        </a:rPr>
                        <m:t>.</m:t>
                      </m:r>
                      <m:r>
                        <a:rPr lang="fr-FR" sz="1200" b="0" i="1" smtClean="0">
                          <a:latin typeface="Cambria Math" panose="02040503050406030204" pitchFamily="18" charset="0"/>
                        </a:rPr>
                        <m:t>𝑑𝑠</m:t>
                      </m:r>
                    </m:oMath>
                  </m:oMathPara>
                </a14:m>
                <a:endParaRPr lang="fr-FR" sz="1200" dirty="0"/>
              </a:p>
            </p:txBody>
          </p:sp>
        </mc:Choice>
        <mc:Fallback>
          <p:sp>
            <p:nvSpPr>
              <p:cNvPr id="30" name="ZoneTexte 29">
                <a:extLst>
                  <a:ext uri="{FF2B5EF4-FFF2-40B4-BE49-F238E27FC236}">
                    <a16:creationId xmlns:a16="http://schemas.microsoft.com/office/drawing/2014/main" id="{29405414-3595-43B6-A12F-716032B09B46}"/>
                  </a:ext>
                </a:extLst>
              </p:cNvPr>
              <p:cNvSpPr txBox="1">
                <a:spLocks noRot="1" noChangeAspect="1" noMove="1" noResize="1" noEditPoints="1" noAdjustHandles="1" noChangeArrowheads="1" noChangeShapeType="1" noTextEdit="1"/>
              </p:cNvSpPr>
              <p:nvPr/>
            </p:nvSpPr>
            <p:spPr>
              <a:xfrm>
                <a:off x="7894078" y="2377693"/>
                <a:ext cx="2155975" cy="505267"/>
              </a:xfrm>
              <a:prstGeom prst="rect">
                <a:avLst/>
              </a:prstGeom>
              <a:blipFill>
                <a:blip r:embed="rId13"/>
                <a:stretch>
                  <a:fillRect l="-1130" t="-146988" r="-15537" b="-209639"/>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32" name="ZoneTexte 31">
                <a:extLst>
                  <a:ext uri="{FF2B5EF4-FFF2-40B4-BE49-F238E27FC236}">
                    <a16:creationId xmlns:a16="http://schemas.microsoft.com/office/drawing/2014/main" id="{5BE4F654-4109-4EF1-9A20-48B38033B71E}"/>
                  </a:ext>
                </a:extLst>
              </p:cNvPr>
              <p:cNvSpPr txBox="1"/>
              <p:nvPr/>
            </p:nvSpPr>
            <p:spPr>
              <a:xfrm>
                <a:off x="7775586" y="2862130"/>
                <a:ext cx="2726482" cy="299249"/>
              </a:xfrm>
              <a:prstGeom prst="rect">
                <a:avLst/>
              </a:prstGeom>
              <a:noFill/>
            </p:spPr>
            <p:txBody>
              <a:bodyPr wrap="square">
                <a:spAutoFit/>
              </a:bodyPr>
              <a:lstStyle/>
              <a:p>
                <a:r>
                  <a:rPr lang="fr-FR" sz="1100" b="0" dirty="0"/>
                  <a:t>Or </a:t>
                </a:r>
                <a14:m>
                  <m:oMath xmlns:m="http://schemas.openxmlformats.org/officeDocument/2006/math">
                    <m:acc>
                      <m:accPr>
                        <m:chr m:val="⃗"/>
                        <m:ctrlPr>
                          <a:rPr lang="fr-FR" sz="1100" b="0" i="1" smtClean="0">
                            <a:latin typeface="Cambria Math" panose="02040503050406030204" pitchFamily="18" charset="0"/>
                          </a:rPr>
                        </m:ctrlPr>
                      </m:accPr>
                      <m:e>
                        <m:r>
                          <a:rPr lang="fr-FR" sz="1100" b="0" i="1" smtClean="0">
                            <a:latin typeface="Cambria Math" panose="02040503050406030204" pitchFamily="18" charset="0"/>
                          </a:rPr>
                          <m:t>𝑇</m:t>
                        </m:r>
                        <m:r>
                          <a:rPr lang="fr-FR" sz="1100" b="0" i="1" smtClean="0">
                            <a:latin typeface="Cambria Math" panose="02040503050406030204" pitchFamily="18" charset="0"/>
                          </a:rPr>
                          <m:t>(</m:t>
                        </m:r>
                        <m:r>
                          <a:rPr lang="fr-FR" sz="1100" b="0" i="1" smtClean="0">
                            <a:latin typeface="Cambria Math" panose="02040503050406030204" pitchFamily="18" charset="0"/>
                          </a:rPr>
                          <m:t>𝑀</m:t>
                        </m:r>
                        <m:r>
                          <a:rPr lang="fr-FR" sz="1100" b="0" i="1" smtClean="0">
                            <a:latin typeface="Cambria Math" panose="02040503050406030204" pitchFamily="18" charset="0"/>
                          </a:rPr>
                          <m:t>,</m:t>
                        </m:r>
                        <m:acc>
                          <m:accPr>
                            <m:chr m:val="⃗"/>
                            <m:ctrlPr>
                              <a:rPr lang="fr-FR" sz="1100" b="0" i="1" smtClean="0">
                                <a:latin typeface="Cambria Math" panose="02040503050406030204" pitchFamily="18" charset="0"/>
                              </a:rPr>
                            </m:ctrlPr>
                          </m:accPr>
                          <m:e>
                            <m:r>
                              <a:rPr lang="fr-FR" sz="1100" b="0" i="1" smtClean="0">
                                <a:latin typeface="Cambria Math" panose="02040503050406030204" pitchFamily="18" charset="0"/>
                              </a:rPr>
                              <m:t>𝑥</m:t>
                            </m:r>
                          </m:e>
                        </m:acc>
                        <m:r>
                          <a:rPr lang="fr-FR" sz="1100" b="0" i="1" smtClean="0">
                            <a:latin typeface="Cambria Math" panose="02040503050406030204" pitchFamily="18" charset="0"/>
                          </a:rPr>
                          <m:t>)</m:t>
                        </m:r>
                      </m:e>
                    </m:acc>
                    <m:r>
                      <a:rPr lang="fr-FR" sz="1100" b="0" i="1" smtClean="0">
                        <a:latin typeface="Cambria Math" panose="02040503050406030204" pitchFamily="18" charset="0"/>
                      </a:rPr>
                      <m:t>= </m:t>
                    </m:r>
                    <m:r>
                      <a:rPr lang="fr-FR" sz="1100" b="0" i="1" smtClean="0">
                        <a:latin typeface="Cambria Math" panose="02040503050406030204" pitchFamily="18" charset="0"/>
                        <a:ea typeface="Cambria Math" panose="02040503050406030204" pitchFamily="18" charset="0"/>
                      </a:rPr>
                      <m:t>𝜎</m:t>
                    </m:r>
                    <m:r>
                      <a:rPr lang="fr-FR" sz="1100" b="0" i="1" smtClean="0">
                        <a:latin typeface="Cambria Math" panose="02040503050406030204" pitchFamily="18" charset="0"/>
                        <a:ea typeface="Cambria Math" panose="02040503050406030204" pitchFamily="18" charset="0"/>
                      </a:rPr>
                      <m:t>.</m:t>
                    </m:r>
                    <m:acc>
                      <m:accPr>
                        <m:chr m:val="⃗"/>
                        <m:ctrlPr>
                          <a:rPr lang="fr-FR" sz="1100" b="0" i="1" smtClean="0">
                            <a:latin typeface="Cambria Math" panose="02040503050406030204" pitchFamily="18" charset="0"/>
                            <a:ea typeface="Cambria Math" panose="02040503050406030204" pitchFamily="18" charset="0"/>
                          </a:rPr>
                        </m:ctrlPr>
                      </m:accPr>
                      <m:e>
                        <m:r>
                          <a:rPr lang="fr-FR" sz="1100" b="0" i="1" smtClean="0">
                            <a:latin typeface="Cambria Math" panose="02040503050406030204" pitchFamily="18" charset="0"/>
                            <a:ea typeface="Cambria Math" panose="02040503050406030204" pitchFamily="18" charset="0"/>
                          </a:rPr>
                          <m:t>𝑥</m:t>
                        </m:r>
                      </m:e>
                    </m:acc>
                  </m:oMath>
                </a14:m>
                <a:r>
                  <a:rPr lang="fr-FR" sz="1100" dirty="0"/>
                  <a:t>      avec </a:t>
                </a:r>
                <a14:m>
                  <m:oMath xmlns:m="http://schemas.openxmlformats.org/officeDocument/2006/math">
                    <m:r>
                      <a:rPr lang="fr-FR" sz="1100" i="1">
                        <a:latin typeface="Cambria Math" panose="02040503050406030204" pitchFamily="18" charset="0"/>
                        <a:ea typeface="Cambria Math" panose="02040503050406030204" pitchFamily="18" charset="0"/>
                      </a:rPr>
                      <m:t>𝜎</m:t>
                    </m:r>
                  </m:oMath>
                </a14:m>
                <a:r>
                  <a:rPr lang="fr-FR" sz="1100" dirty="0"/>
                  <a:t> constant </a:t>
                </a:r>
              </a:p>
            </p:txBody>
          </p:sp>
        </mc:Choice>
        <mc:Fallback>
          <p:sp>
            <p:nvSpPr>
              <p:cNvPr id="32" name="ZoneTexte 31">
                <a:extLst>
                  <a:ext uri="{FF2B5EF4-FFF2-40B4-BE49-F238E27FC236}">
                    <a16:creationId xmlns:a16="http://schemas.microsoft.com/office/drawing/2014/main" id="{5BE4F654-4109-4EF1-9A20-48B38033B71E}"/>
                  </a:ext>
                </a:extLst>
              </p:cNvPr>
              <p:cNvSpPr txBox="1">
                <a:spLocks noRot="1" noChangeAspect="1" noMove="1" noResize="1" noEditPoints="1" noAdjustHandles="1" noChangeArrowheads="1" noChangeShapeType="1" noTextEdit="1"/>
              </p:cNvSpPr>
              <p:nvPr/>
            </p:nvSpPr>
            <p:spPr>
              <a:xfrm>
                <a:off x="7775586" y="2862130"/>
                <a:ext cx="2726482" cy="299249"/>
              </a:xfrm>
              <a:prstGeom prst="rect">
                <a:avLst/>
              </a:prstGeom>
              <a:blipFill>
                <a:blip r:embed="rId14"/>
                <a:stretch>
                  <a:fillRect b="-14286"/>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33" name="ZoneTexte 32">
                <a:extLst>
                  <a:ext uri="{FF2B5EF4-FFF2-40B4-BE49-F238E27FC236}">
                    <a16:creationId xmlns:a16="http://schemas.microsoft.com/office/drawing/2014/main" id="{38E01F4F-B0F2-4C57-B0C2-8174767DD859}"/>
                  </a:ext>
                </a:extLst>
              </p:cNvPr>
              <p:cNvSpPr txBox="1"/>
              <p:nvPr/>
            </p:nvSpPr>
            <p:spPr>
              <a:xfrm>
                <a:off x="7775586" y="3220374"/>
                <a:ext cx="1553887" cy="626390"/>
              </a:xfrm>
              <a:prstGeom prst="rect">
                <a:avLst/>
              </a:prstGeom>
              <a:noFill/>
            </p:spPr>
            <p:txBody>
              <a:bodyPr wrap="none" rtlCol="0">
                <a:spAutoFit/>
              </a:bodyPr>
              <a:lstStyle/>
              <a:p>
                <a:r>
                  <a:rPr lang="fr-FR" sz="1100" dirty="0"/>
                  <a:t>En projection :</a:t>
                </a:r>
              </a:p>
              <a:p>
                <a:endParaRPr lang="fr-FR" sz="1100" dirty="0"/>
              </a:p>
              <a:p>
                <a14:m>
                  <m:oMath xmlns:m="http://schemas.openxmlformats.org/officeDocument/2006/math">
                    <m:r>
                      <a:rPr lang="fr-FR" sz="1100" b="0" i="1" smtClean="0">
                        <a:latin typeface="Cambria Math" panose="02040503050406030204" pitchFamily="18" charset="0"/>
                      </a:rPr>
                      <m:t>𝑁</m:t>
                    </m:r>
                    <m:r>
                      <a:rPr lang="fr-FR" sz="1100" i="1" smtClean="0">
                        <a:latin typeface="Cambria Math" panose="02040503050406030204" pitchFamily="18" charset="0"/>
                      </a:rPr>
                      <m:t> </m:t>
                    </m:r>
                    <m:r>
                      <a:rPr lang="fr-FR" sz="1100" b="0" i="1" smtClean="0">
                        <a:latin typeface="Cambria Math" panose="02040503050406030204" pitchFamily="18" charset="0"/>
                      </a:rPr>
                      <m:t>= </m:t>
                    </m:r>
                    <m:nary>
                      <m:naryPr>
                        <m:chr m:val="∬"/>
                        <m:limLoc m:val="undOvr"/>
                        <m:subHide m:val="on"/>
                        <m:supHide m:val="on"/>
                        <m:ctrlPr>
                          <a:rPr lang="fr-FR" sz="1100" b="0" i="1" smtClean="0">
                            <a:latin typeface="Cambria Math" panose="02040503050406030204" pitchFamily="18" charset="0"/>
                          </a:rPr>
                        </m:ctrlPr>
                      </m:naryPr>
                      <m:sub/>
                      <m:sup/>
                      <m:e>
                        <m:r>
                          <a:rPr lang="fr-FR" sz="1100" i="1">
                            <a:latin typeface="Cambria Math" panose="02040503050406030204" pitchFamily="18" charset="0"/>
                            <a:ea typeface="Cambria Math" panose="02040503050406030204" pitchFamily="18" charset="0"/>
                          </a:rPr>
                          <m:t>𝜎</m:t>
                        </m:r>
                      </m:e>
                    </m:nary>
                    <m:r>
                      <a:rPr lang="fr-FR" sz="1100" b="0" i="1" smtClean="0">
                        <a:latin typeface="Cambria Math" panose="02040503050406030204" pitchFamily="18" charset="0"/>
                      </a:rPr>
                      <m:t>.</m:t>
                    </m:r>
                    <m:r>
                      <a:rPr lang="fr-FR" sz="1100" b="0" i="1" smtClean="0">
                        <a:latin typeface="Cambria Math" panose="02040503050406030204" pitchFamily="18" charset="0"/>
                      </a:rPr>
                      <m:t>𝑑𝑠</m:t>
                    </m:r>
                  </m:oMath>
                </a14:m>
                <a:r>
                  <a:rPr lang="fr-FR" sz="1100" dirty="0"/>
                  <a:t> = </a:t>
                </a:r>
                <a14:m>
                  <m:oMath xmlns:m="http://schemas.openxmlformats.org/officeDocument/2006/math">
                    <m:r>
                      <a:rPr lang="fr-FR" sz="1100" i="1">
                        <a:latin typeface="Cambria Math" panose="02040503050406030204" pitchFamily="18" charset="0"/>
                        <a:ea typeface="Cambria Math" panose="02040503050406030204" pitchFamily="18" charset="0"/>
                      </a:rPr>
                      <m:t>𝜎</m:t>
                    </m:r>
                    <m:r>
                      <a:rPr lang="fr-FR" sz="1100" b="0" i="1" smtClean="0">
                        <a:latin typeface="Cambria Math" panose="02040503050406030204" pitchFamily="18" charset="0"/>
                        <a:ea typeface="Cambria Math" panose="02040503050406030204" pitchFamily="18" charset="0"/>
                      </a:rPr>
                      <m:t>.</m:t>
                    </m:r>
                    <m:nary>
                      <m:naryPr>
                        <m:chr m:val="∬"/>
                        <m:limLoc m:val="undOvr"/>
                        <m:subHide m:val="on"/>
                        <m:supHide m:val="on"/>
                        <m:ctrlPr>
                          <a:rPr lang="fr-FR" sz="1100" i="1" smtClean="0">
                            <a:latin typeface="Cambria Math" panose="02040503050406030204" pitchFamily="18" charset="0"/>
                          </a:rPr>
                        </m:ctrlPr>
                      </m:naryPr>
                      <m:sub/>
                      <m:sup/>
                      <m:e>
                        <m:r>
                          <a:rPr lang="fr-FR" sz="1100" b="0" i="1" smtClean="0">
                            <a:latin typeface="Cambria Math" panose="02040503050406030204" pitchFamily="18" charset="0"/>
                          </a:rPr>
                          <m:t>𝑑𝑠</m:t>
                        </m:r>
                      </m:e>
                    </m:nary>
                  </m:oMath>
                </a14:m>
                <a:endParaRPr lang="fr-FR" sz="1100" dirty="0"/>
              </a:p>
            </p:txBody>
          </p:sp>
        </mc:Choice>
        <mc:Fallback>
          <p:sp>
            <p:nvSpPr>
              <p:cNvPr id="33" name="ZoneTexte 32">
                <a:extLst>
                  <a:ext uri="{FF2B5EF4-FFF2-40B4-BE49-F238E27FC236}">
                    <a16:creationId xmlns:a16="http://schemas.microsoft.com/office/drawing/2014/main" id="{38E01F4F-B0F2-4C57-B0C2-8174767DD859}"/>
                  </a:ext>
                </a:extLst>
              </p:cNvPr>
              <p:cNvSpPr txBox="1">
                <a:spLocks noRot="1" noChangeAspect="1" noMove="1" noResize="1" noEditPoints="1" noAdjustHandles="1" noChangeArrowheads="1" noChangeShapeType="1" noTextEdit="1"/>
              </p:cNvSpPr>
              <p:nvPr/>
            </p:nvSpPr>
            <p:spPr>
              <a:xfrm>
                <a:off x="7775586" y="3220374"/>
                <a:ext cx="1553887" cy="626390"/>
              </a:xfrm>
              <a:prstGeom prst="rect">
                <a:avLst/>
              </a:prstGeom>
              <a:blipFill>
                <a:blip r:embed="rId15"/>
                <a:stretch>
                  <a:fillRect t="-971" r="-23622" b="-73786"/>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34" name="ZoneTexte 33">
                <a:extLst>
                  <a:ext uri="{FF2B5EF4-FFF2-40B4-BE49-F238E27FC236}">
                    <a16:creationId xmlns:a16="http://schemas.microsoft.com/office/drawing/2014/main" id="{0E632A85-BB2B-4FFF-A15E-5EDCBAC63C7F}"/>
                  </a:ext>
                </a:extLst>
              </p:cNvPr>
              <p:cNvSpPr txBox="1"/>
              <p:nvPr/>
            </p:nvSpPr>
            <p:spPr>
              <a:xfrm>
                <a:off x="11561246" y="3420971"/>
                <a:ext cx="717585" cy="407932"/>
              </a:xfrm>
              <a:prstGeom prst="rect">
                <a:avLst/>
              </a:prstGeom>
              <a:noFill/>
            </p:spPr>
            <p:txBody>
              <a:bodyPr wrap="square">
                <a:spAutoFit/>
              </a:bodyPr>
              <a:lstStyle/>
              <a:p>
                <a14:m>
                  <m:oMath xmlns:m="http://schemas.openxmlformats.org/officeDocument/2006/math">
                    <m:r>
                      <a:rPr lang="fr-FR" sz="1400" i="1" smtClean="0">
                        <a:latin typeface="Cambria Math" panose="02040503050406030204" pitchFamily="18" charset="0"/>
                        <a:ea typeface="Cambria Math" panose="02040503050406030204" pitchFamily="18" charset="0"/>
                      </a:rPr>
                      <m:t>𝜎</m:t>
                    </m:r>
                  </m:oMath>
                </a14:m>
                <a:r>
                  <a:rPr kumimoji="0" lang="fr-FR" sz="1400" b="0" i="0" u="none" strike="noStrike" kern="1200" cap="none" spc="0" normalizeH="0" baseline="0" noProof="0" dirty="0">
                    <a:ln>
                      <a:noFill/>
                    </a:ln>
                    <a:solidFill>
                      <a:prstClr val="black"/>
                    </a:solidFill>
                    <a:effectLst/>
                    <a:uLnTx/>
                    <a:uFillTx/>
                    <a:latin typeface="Calibri"/>
                    <a:sym typeface="Symbol" panose="05050102010706020507" pitchFamily="18" charset="2"/>
                  </a:rPr>
                  <a:t> = </a:t>
                </a:r>
                <a14:m>
                  <m:oMath xmlns:m="http://schemas.openxmlformats.org/officeDocument/2006/math">
                    <m:f>
                      <m:fPr>
                        <m:ctrlP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sym typeface="Symbol" panose="05050102010706020507" pitchFamily="18" charset="2"/>
                          </a:rPr>
                        </m:ctrlPr>
                      </m:fPr>
                      <m:num>
                        <m: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sym typeface="Symbol" panose="05050102010706020507" pitchFamily="18" charset="2"/>
                          </a:rPr>
                          <m:t>𝑁</m:t>
                        </m:r>
                      </m:num>
                      <m:den>
                        <m: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sym typeface="Symbol" panose="05050102010706020507" pitchFamily="18" charset="2"/>
                          </a:rPr>
                          <m:t>𝑆</m:t>
                        </m:r>
                      </m:den>
                    </m:f>
                  </m:oMath>
                </a14:m>
                <a:endParaRPr lang="fr-FR" sz="1400" dirty="0"/>
              </a:p>
            </p:txBody>
          </p:sp>
        </mc:Choice>
        <mc:Fallback>
          <p:sp>
            <p:nvSpPr>
              <p:cNvPr id="34" name="ZoneTexte 33">
                <a:extLst>
                  <a:ext uri="{FF2B5EF4-FFF2-40B4-BE49-F238E27FC236}">
                    <a16:creationId xmlns:a16="http://schemas.microsoft.com/office/drawing/2014/main" id="{0E632A85-BB2B-4FFF-A15E-5EDCBAC63C7F}"/>
                  </a:ext>
                </a:extLst>
              </p:cNvPr>
              <p:cNvSpPr txBox="1">
                <a:spLocks noRot="1" noChangeAspect="1" noMove="1" noResize="1" noEditPoints="1" noAdjustHandles="1" noChangeArrowheads="1" noChangeShapeType="1" noTextEdit="1"/>
              </p:cNvSpPr>
              <p:nvPr/>
            </p:nvSpPr>
            <p:spPr>
              <a:xfrm>
                <a:off x="11561246" y="3420971"/>
                <a:ext cx="717585" cy="407932"/>
              </a:xfrm>
              <a:prstGeom prst="rect">
                <a:avLst/>
              </a:prstGeom>
              <a:blipFill>
                <a:blip r:embed="rId16"/>
                <a:stretch>
                  <a:fillRect b="-2985"/>
                </a:stretch>
              </a:blipFill>
            </p:spPr>
            <p:txBody>
              <a:bodyPr/>
              <a:lstStyle/>
              <a:p>
                <a:r>
                  <a:rPr lang="fr-FR">
                    <a:noFill/>
                  </a:rPr>
                  <a:t> </a:t>
                </a:r>
              </a:p>
            </p:txBody>
          </p:sp>
        </mc:Fallback>
      </mc:AlternateContent>
      <p:sp>
        <p:nvSpPr>
          <p:cNvPr id="35" name="Rectangle : coins arrondis 34">
            <a:extLst>
              <a:ext uri="{FF2B5EF4-FFF2-40B4-BE49-F238E27FC236}">
                <a16:creationId xmlns:a16="http://schemas.microsoft.com/office/drawing/2014/main" id="{30B00CC3-7190-4365-B87B-5AF9D56A916F}"/>
              </a:ext>
            </a:extLst>
          </p:cNvPr>
          <p:cNvSpPr/>
          <p:nvPr/>
        </p:nvSpPr>
        <p:spPr>
          <a:xfrm>
            <a:off x="11410545" y="3407695"/>
            <a:ext cx="868286" cy="430887"/>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Flèche : droite 35">
            <a:extLst>
              <a:ext uri="{FF2B5EF4-FFF2-40B4-BE49-F238E27FC236}">
                <a16:creationId xmlns:a16="http://schemas.microsoft.com/office/drawing/2014/main" id="{E18BA2BE-AB94-4E98-B946-C491D511D25C}"/>
              </a:ext>
            </a:extLst>
          </p:cNvPr>
          <p:cNvSpPr/>
          <p:nvPr/>
        </p:nvSpPr>
        <p:spPr>
          <a:xfrm>
            <a:off x="10917945" y="3612028"/>
            <a:ext cx="305220" cy="135715"/>
          </a:xfrm>
          <a:prstGeom prst="rightArrow">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mc:AlternateContent xmlns:mc="http://schemas.openxmlformats.org/markup-compatibility/2006">
        <mc:Choice xmlns:a14="http://schemas.microsoft.com/office/drawing/2010/main" Requires="a14">
          <p:sp>
            <p:nvSpPr>
              <p:cNvPr id="37" name="ZoneTexte 36">
                <a:extLst>
                  <a:ext uri="{FF2B5EF4-FFF2-40B4-BE49-F238E27FC236}">
                    <a16:creationId xmlns:a16="http://schemas.microsoft.com/office/drawing/2014/main" id="{11FA01EE-2B80-489C-941B-AB6385FF5C40}"/>
                  </a:ext>
                </a:extLst>
              </p:cNvPr>
              <p:cNvSpPr txBox="1"/>
              <p:nvPr/>
            </p:nvSpPr>
            <p:spPr>
              <a:xfrm>
                <a:off x="7829523" y="4482688"/>
                <a:ext cx="1333827" cy="751616"/>
              </a:xfrm>
              <a:prstGeom prst="rect">
                <a:avLst/>
              </a:prstGeom>
              <a:noFill/>
            </p:spPr>
            <p:txBody>
              <a:bodyPr wrap="none" rtlCol="0">
                <a:spAutoFit/>
              </a:bodyPr>
              <a:lstStyle/>
              <a:p>
                <a:r>
                  <a:rPr lang="fr-FR" sz="1100" dirty="0"/>
                  <a:t>En projection :</a:t>
                </a:r>
              </a:p>
              <a:p>
                <a:endParaRPr lang="fr-FR" sz="1100" dirty="0"/>
              </a:p>
              <a:p>
                <a:pPr/>
                <a14:m>
                  <m:oMathPara xmlns:m="http://schemas.openxmlformats.org/officeDocument/2006/math">
                    <m:oMathParaPr>
                      <m:jc m:val="centerGroup"/>
                    </m:oMathParaPr>
                    <m:oMath xmlns:m="http://schemas.openxmlformats.org/officeDocument/2006/math">
                      <m:r>
                        <a:rPr lang="fr-FR" sz="1100" i="1">
                          <a:latin typeface="Cambria Math" panose="02040503050406030204" pitchFamily="18" charset="0"/>
                          <a:ea typeface="Cambria Math" panose="02040503050406030204" pitchFamily="18" charset="0"/>
                        </a:rPr>
                        <m:t>𝜎</m:t>
                      </m:r>
                      <m:r>
                        <a:rPr lang="fr-FR" sz="1100" b="0" i="1" smtClean="0">
                          <a:latin typeface="Cambria Math" panose="02040503050406030204" pitchFamily="18" charset="0"/>
                          <a:ea typeface="Cambria Math" panose="02040503050406030204" pitchFamily="18" charset="0"/>
                        </a:rPr>
                        <m:t>=</m:t>
                      </m:r>
                      <m:r>
                        <a:rPr lang="fr-FR" sz="1100" b="0" i="1" smtClean="0">
                          <a:latin typeface="Cambria Math" panose="02040503050406030204" pitchFamily="18" charset="0"/>
                          <a:ea typeface="Cambria Math" panose="02040503050406030204" pitchFamily="18" charset="0"/>
                        </a:rPr>
                        <m:t>𝐸</m:t>
                      </m:r>
                      <m:r>
                        <a:rPr lang="fr-FR" sz="1100" b="0" i="1" smtClean="0">
                          <a:latin typeface="Cambria Math" panose="02040503050406030204" pitchFamily="18" charset="0"/>
                          <a:ea typeface="Cambria Math" panose="02040503050406030204" pitchFamily="18" charset="0"/>
                        </a:rPr>
                        <m:t>.</m:t>
                      </m:r>
                      <m:r>
                        <a:rPr lang="fr-FR" sz="1100" b="0" i="1" dirty="0" smtClean="0">
                          <a:latin typeface="Cambria Math" panose="02040503050406030204" pitchFamily="18" charset="0"/>
                          <a:ea typeface="Cambria Math" panose="02040503050406030204" pitchFamily="18" charset="0"/>
                        </a:rPr>
                        <m:t>𝜀</m:t>
                      </m:r>
                      <m:r>
                        <a:rPr lang="fr-FR" sz="1100" b="0" i="1" smtClean="0">
                          <a:latin typeface="Cambria Math" panose="02040503050406030204" pitchFamily="18" charset="0"/>
                          <a:ea typeface="Cambria Math" panose="02040503050406030204" pitchFamily="18" charset="0"/>
                        </a:rPr>
                        <m:t>=  </m:t>
                      </m:r>
                      <m:r>
                        <a:rPr lang="fr-FR" sz="1100" b="0" i="1" smtClean="0">
                          <a:latin typeface="Cambria Math" panose="02040503050406030204" pitchFamily="18" charset="0"/>
                          <a:ea typeface="Cambria Math" panose="02040503050406030204" pitchFamily="18" charset="0"/>
                          <a:sym typeface="Symbol" panose="05050102010706020507" pitchFamily="18" charset="2"/>
                        </a:rPr>
                        <m:t>𝐸</m:t>
                      </m:r>
                      <m:r>
                        <a:rPr lang="fr-FR" sz="1100" b="0" i="1" smtClean="0">
                          <a:latin typeface="Cambria Math" panose="02040503050406030204" pitchFamily="18" charset="0"/>
                          <a:ea typeface="Cambria Math" panose="02040503050406030204" pitchFamily="18" charset="0"/>
                          <a:sym typeface="Symbol" panose="05050102010706020507" pitchFamily="18" charset="2"/>
                        </a:rPr>
                        <m:t>. </m:t>
                      </m:r>
                      <m:f>
                        <m:fPr>
                          <m:ctrlPr>
                            <a:rPr lang="fr-FR" sz="1100" b="0" i="1" smtClean="0">
                              <a:latin typeface="Cambria Math" panose="02040503050406030204" pitchFamily="18" charset="0"/>
                              <a:ea typeface="Cambria Math" panose="02040503050406030204" pitchFamily="18" charset="0"/>
                              <a:sym typeface="Symbol" panose="05050102010706020507" pitchFamily="18" charset="2"/>
                            </a:rPr>
                          </m:ctrlPr>
                        </m:fPr>
                        <m:num>
                          <m:r>
                            <a:rPr lang="fr-FR" sz="1100" b="0" i="1" smtClean="0">
                              <a:latin typeface="Cambria Math" panose="02040503050406030204" pitchFamily="18" charset="0"/>
                              <a:ea typeface="Cambria Math" panose="02040503050406030204" pitchFamily="18" charset="0"/>
                              <a:sym typeface="Symbol" panose="05050102010706020507" pitchFamily="18" charset="2"/>
                            </a:rPr>
                            <m:t>𝛿</m:t>
                          </m:r>
                          <m:r>
                            <a:rPr lang="fr-FR" sz="1100" b="0" i="1" smtClean="0">
                              <a:latin typeface="Cambria Math" panose="02040503050406030204" pitchFamily="18" charset="0"/>
                              <a:ea typeface="Cambria Math" panose="02040503050406030204" pitchFamily="18" charset="0"/>
                              <a:sym typeface="Symbol" panose="05050102010706020507" pitchFamily="18" charset="2"/>
                            </a:rPr>
                            <m:t>𝐿</m:t>
                          </m:r>
                        </m:num>
                        <m:den>
                          <m:r>
                            <a:rPr lang="fr-FR" sz="1100" b="0" i="1" smtClean="0">
                              <a:latin typeface="Cambria Math" panose="02040503050406030204" pitchFamily="18" charset="0"/>
                              <a:ea typeface="Cambria Math" panose="02040503050406030204" pitchFamily="18" charset="0"/>
                              <a:sym typeface="Symbol" panose="05050102010706020507" pitchFamily="18" charset="2"/>
                            </a:rPr>
                            <m:t>𝐿</m:t>
                          </m:r>
                        </m:den>
                      </m:f>
                    </m:oMath>
                  </m:oMathPara>
                </a14:m>
                <a:endParaRPr lang="fr-FR" sz="1100" dirty="0"/>
              </a:p>
            </p:txBody>
          </p:sp>
        </mc:Choice>
        <mc:Fallback>
          <p:sp>
            <p:nvSpPr>
              <p:cNvPr id="37" name="ZoneTexte 36">
                <a:extLst>
                  <a:ext uri="{FF2B5EF4-FFF2-40B4-BE49-F238E27FC236}">
                    <a16:creationId xmlns:a16="http://schemas.microsoft.com/office/drawing/2014/main" id="{11FA01EE-2B80-489C-941B-AB6385FF5C40}"/>
                  </a:ext>
                </a:extLst>
              </p:cNvPr>
              <p:cNvSpPr txBox="1">
                <a:spLocks noRot="1" noChangeAspect="1" noMove="1" noResize="1" noEditPoints="1" noAdjustHandles="1" noChangeArrowheads="1" noChangeShapeType="1" noTextEdit="1"/>
              </p:cNvSpPr>
              <p:nvPr/>
            </p:nvSpPr>
            <p:spPr>
              <a:xfrm>
                <a:off x="7829523" y="4482688"/>
                <a:ext cx="1333827" cy="751616"/>
              </a:xfrm>
              <a:prstGeom prst="rect">
                <a:avLst/>
              </a:prstGeom>
              <a:blipFill>
                <a:blip r:embed="rId17"/>
                <a:stretch>
                  <a:fillRect t="-806"/>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38" name="ZoneTexte 37">
                <a:extLst>
                  <a:ext uri="{FF2B5EF4-FFF2-40B4-BE49-F238E27FC236}">
                    <a16:creationId xmlns:a16="http://schemas.microsoft.com/office/drawing/2014/main" id="{97ABFA52-6C4A-40F2-9747-834F9539DE4A}"/>
                  </a:ext>
                </a:extLst>
              </p:cNvPr>
              <p:cNvSpPr txBox="1"/>
              <p:nvPr/>
            </p:nvSpPr>
            <p:spPr>
              <a:xfrm>
                <a:off x="11094447" y="4842042"/>
                <a:ext cx="904423" cy="398507"/>
              </a:xfrm>
              <a:prstGeom prst="rect">
                <a:avLst/>
              </a:prstGeom>
              <a:noFill/>
            </p:spPr>
            <p:txBody>
              <a:bodyPr wrap="square">
                <a:spAutoFit/>
              </a:bodyPr>
              <a:lstStyle/>
              <a:p>
                <a14:m>
                  <m:oMath xmlns:m="http://schemas.openxmlformats.org/officeDocument/2006/math">
                    <m:r>
                      <a:rPr lang="fr-FR" sz="1400" i="1" smtClean="0">
                        <a:latin typeface="Cambria Math" panose="02040503050406030204" pitchFamily="18" charset="0"/>
                        <a:ea typeface="Cambria Math" panose="02040503050406030204" pitchFamily="18" charset="0"/>
                        <a:sym typeface="Symbol" panose="05050102010706020507" pitchFamily="18" charset="2"/>
                      </a:rPr>
                      <m:t>𝛿</m:t>
                    </m:r>
                    <m:r>
                      <a:rPr lang="fr-FR" sz="1400" i="1" smtClean="0">
                        <a:latin typeface="Cambria Math" panose="02040503050406030204" pitchFamily="18" charset="0"/>
                        <a:ea typeface="Cambria Math" panose="02040503050406030204" pitchFamily="18" charset="0"/>
                        <a:sym typeface="Symbol" panose="05050102010706020507" pitchFamily="18" charset="2"/>
                      </a:rPr>
                      <m:t>𝐿</m:t>
                    </m:r>
                  </m:oMath>
                </a14:m>
                <a:r>
                  <a:rPr kumimoji="0" lang="fr-FR" sz="1400" b="0" i="0" u="none" strike="noStrike" kern="1200" cap="none" spc="0" normalizeH="0" baseline="0" noProof="0" dirty="0">
                    <a:ln>
                      <a:noFill/>
                    </a:ln>
                    <a:solidFill>
                      <a:prstClr val="black"/>
                    </a:solidFill>
                    <a:effectLst/>
                    <a:uLnTx/>
                    <a:uFillTx/>
                    <a:latin typeface="Calibri"/>
                    <a:sym typeface="Symbol" panose="05050102010706020507" pitchFamily="18" charset="2"/>
                  </a:rPr>
                  <a:t> = </a:t>
                </a:r>
                <a14:m>
                  <m:oMath xmlns:m="http://schemas.openxmlformats.org/officeDocument/2006/math">
                    <m:f>
                      <m:fPr>
                        <m:ctrlP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sym typeface="Symbol" panose="05050102010706020507" pitchFamily="18" charset="2"/>
                          </a:rPr>
                        </m:ctrlPr>
                      </m:fPr>
                      <m:num>
                        <m: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sym typeface="Symbol" panose="05050102010706020507" pitchFamily="18" charset="2"/>
                          </a:rPr>
                          <m:t>𝑁</m:t>
                        </m:r>
                        <m: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sym typeface="Symbol" panose="05050102010706020507" pitchFamily="18" charset="2"/>
                          </a:rPr>
                          <m:t>.</m:t>
                        </m:r>
                        <m: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ea typeface="Cambria Math" panose="02040503050406030204" pitchFamily="18" charset="0"/>
                            <a:sym typeface="Symbol" panose="05050102010706020507" pitchFamily="18" charset="2"/>
                          </a:rPr>
                          <m:t>𝐿</m:t>
                        </m:r>
                      </m:num>
                      <m:den>
                        <m: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sym typeface="Symbol" panose="05050102010706020507" pitchFamily="18" charset="2"/>
                          </a:rPr>
                          <m:t>𝐸</m:t>
                        </m:r>
                        <m: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sym typeface="Symbol" panose="05050102010706020507" pitchFamily="18" charset="2"/>
                          </a:rPr>
                          <m:t>.</m:t>
                        </m:r>
                        <m:r>
                          <a:rPr kumimoji="0" lang="fr-FR" sz="1400" b="0" i="1" u="none" strike="noStrike" kern="1200" cap="none" spc="0" normalizeH="0" baseline="0" noProof="0" smtClean="0">
                            <a:ln>
                              <a:noFill/>
                            </a:ln>
                            <a:solidFill>
                              <a:prstClr val="black"/>
                            </a:solidFill>
                            <a:effectLst/>
                            <a:uLnTx/>
                            <a:uFillTx/>
                            <a:latin typeface="Cambria Math" panose="02040503050406030204" pitchFamily="18" charset="0"/>
                            <a:sym typeface="Symbol" panose="05050102010706020507" pitchFamily="18" charset="2"/>
                          </a:rPr>
                          <m:t>𝑆</m:t>
                        </m:r>
                      </m:den>
                    </m:f>
                  </m:oMath>
                </a14:m>
                <a:endParaRPr lang="fr-FR" sz="1400" dirty="0"/>
              </a:p>
            </p:txBody>
          </p:sp>
        </mc:Choice>
        <mc:Fallback>
          <p:sp>
            <p:nvSpPr>
              <p:cNvPr id="38" name="ZoneTexte 37">
                <a:extLst>
                  <a:ext uri="{FF2B5EF4-FFF2-40B4-BE49-F238E27FC236}">
                    <a16:creationId xmlns:a16="http://schemas.microsoft.com/office/drawing/2014/main" id="{97ABFA52-6C4A-40F2-9747-834F9539DE4A}"/>
                  </a:ext>
                </a:extLst>
              </p:cNvPr>
              <p:cNvSpPr txBox="1">
                <a:spLocks noRot="1" noChangeAspect="1" noMove="1" noResize="1" noEditPoints="1" noAdjustHandles="1" noChangeArrowheads="1" noChangeShapeType="1" noTextEdit="1"/>
              </p:cNvSpPr>
              <p:nvPr/>
            </p:nvSpPr>
            <p:spPr>
              <a:xfrm>
                <a:off x="11094447" y="4842042"/>
                <a:ext cx="904423" cy="398507"/>
              </a:xfrm>
              <a:prstGeom prst="rect">
                <a:avLst/>
              </a:prstGeom>
              <a:blipFill>
                <a:blip r:embed="rId18"/>
                <a:stretch>
                  <a:fillRect b="-4545"/>
                </a:stretch>
              </a:blipFill>
            </p:spPr>
            <p:txBody>
              <a:bodyPr/>
              <a:lstStyle/>
              <a:p>
                <a:r>
                  <a:rPr lang="fr-FR">
                    <a:noFill/>
                  </a:rPr>
                  <a:t> </a:t>
                </a:r>
              </a:p>
            </p:txBody>
          </p:sp>
        </mc:Fallback>
      </mc:AlternateContent>
      <p:sp>
        <p:nvSpPr>
          <p:cNvPr id="39" name="Rectangle : coins arrondis 38">
            <a:extLst>
              <a:ext uri="{FF2B5EF4-FFF2-40B4-BE49-F238E27FC236}">
                <a16:creationId xmlns:a16="http://schemas.microsoft.com/office/drawing/2014/main" id="{7E1929C8-7D55-4054-B5FB-6327B8329453}"/>
              </a:ext>
            </a:extLst>
          </p:cNvPr>
          <p:cNvSpPr/>
          <p:nvPr/>
        </p:nvSpPr>
        <p:spPr>
          <a:xfrm>
            <a:off x="10987967" y="4828766"/>
            <a:ext cx="868286" cy="430887"/>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Flèche : droite 40">
            <a:extLst>
              <a:ext uri="{FF2B5EF4-FFF2-40B4-BE49-F238E27FC236}">
                <a16:creationId xmlns:a16="http://schemas.microsoft.com/office/drawing/2014/main" id="{9485E319-B024-4E6D-8E6F-2B44CD351063}"/>
              </a:ext>
            </a:extLst>
          </p:cNvPr>
          <p:cNvSpPr/>
          <p:nvPr/>
        </p:nvSpPr>
        <p:spPr>
          <a:xfrm>
            <a:off x="10981620" y="7449583"/>
            <a:ext cx="305220" cy="135715"/>
          </a:xfrm>
          <a:prstGeom prst="rightArrow">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a:extLst>
              <a:ext uri="{FF2B5EF4-FFF2-40B4-BE49-F238E27FC236}">
                <a16:creationId xmlns:a16="http://schemas.microsoft.com/office/drawing/2014/main" id="{9F8B30EF-86ED-4F49-8D72-BF1B496B685D}"/>
              </a:ext>
            </a:extLst>
          </p:cNvPr>
          <p:cNvSpPr txBox="1"/>
          <p:nvPr/>
        </p:nvSpPr>
        <p:spPr>
          <a:xfrm>
            <a:off x="4915896" y="9644537"/>
            <a:ext cx="2597599" cy="430887"/>
          </a:xfrm>
          <a:prstGeom prst="rect">
            <a:avLst/>
          </a:prstGeom>
          <a:noFill/>
        </p:spPr>
        <p:txBody>
          <a:bodyPr wrap="square">
            <a:spAutoFit/>
          </a:bodyPr>
          <a:lstStyle/>
          <a:p>
            <a:r>
              <a:rPr kumimoji="0" lang="fr-FR" sz="1100" b="0" i="0" u="none" strike="noStrike" kern="1200" cap="none" spc="0" normalizeH="0" baseline="0" noProof="0" dirty="0">
                <a:ln>
                  <a:noFill/>
                </a:ln>
                <a:solidFill>
                  <a:prstClr val="black"/>
                </a:solidFill>
                <a:effectLst/>
                <a:uLnTx/>
                <a:uFillTx/>
                <a:latin typeface="Calibri"/>
                <a:ea typeface="+mn-ea"/>
                <a:cs typeface="+mn-cs"/>
              </a:rPr>
              <a:t>Déformation en </a:t>
            </a:r>
          </a:p>
          <a:p>
            <a:r>
              <a:rPr kumimoji="0" lang="fr-FR" sz="1100" b="0" i="0" u="none" strike="noStrike" kern="1200" cap="none" spc="0" normalizeH="0" baseline="0" noProof="0" dirty="0">
                <a:ln>
                  <a:noFill/>
                </a:ln>
                <a:solidFill>
                  <a:prstClr val="black"/>
                </a:solidFill>
                <a:effectLst/>
                <a:uLnTx/>
                <a:uFillTx/>
                <a:latin typeface="Calibri"/>
                <a:ea typeface="+mn-ea"/>
                <a:cs typeface="+mn-cs"/>
              </a:rPr>
              <a:t>traction </a:t>
            </a:r>
            <a:r>
              <a:rPr kumimoji="0" lang="fr-FR" sz="1100" b="0" i="0" u="none" strike="noStrike" kern="1200" cap="none" spc="0" normalizeH="0" baseline="0" noProof="0" dirty="0" err="1">
                <a:ln>
                  <a:noFill/>
                </a:ln>
                <a:solidFill>
                  <a:prstClr val="black"/>
                </a:solidFill>
                <a:effectLst/>
                <a:uLnTx/>
                <a:uFillTx/>
                <a:latin typeface="Calibri"/>
                <a:ea typeface="+mn-ea"/>
                <a:cs typeface="+mn-cs"/>
              </a:rPr>
              <a:t>unixaxiale</a:t>
            </a:r>
            <a:r>
              <a:rPr kumimoji="0" lang="fr-FR" sz="1100" b="0" i="0" u="none" strike="noStrike" kern="1200" cap="none" spc="0" normalizeH="0" baseline="0" noProof="0" dirty="0">
                <a:ln>
                  <a:noFill/>
                </a:ln>
                <a:solidFill>
                  <a:prstClr val="black"/>
                </a:solidFill>
                <a:effectLst/>
                <a:uLnTx/>
                <a:uFillTx/>
                <a:latin typeface="Calibri"/>
                <a:ea typeface="+mn-ea"/>
                <a:cs typeface="+mn-cs"/>
              </a:rPr>
              <a:t> [%]</a:t>
            </a:r>
            <a:endParaRPr lang="fr-FR" dirty="0"/>
          </a:p>
        </p:txBody>
      </p:sp>
      <p:sp>
        <p:nvSpPr>
          <p:cNvPr id="49" name="ZoneTexte 48">
            <a:extLst>
              <a:ext uri="{FF2B5EF4-FFF2-40B4-BE49-F238E27FC236}">
                <a16:creationId xmlns:a16="http://schemas.microsoft.com/office/drawing/2014/main" id="{4C4B9388-02A9-41C5-9409-B646ED78E745}"/>
              </a:ext>
            </a:extLst>
          </p:cNvPr>
          <p:cNvSpPr txBox="1"/>
          <p:nvPr/>
        </p:nvSpPr>
        <p:spPr>
          <a:xfrm>
            <a:off x="12452042" y="3499042"/>
            <a:ext cx="2597599" cy="261610"/>
          </a:xfrm>
          <a:prstGeom prst="rect">
            <a:avLst/>
          </a:prstGeom>
          <a:noFill/>
        </p:spPr>
        <p:txBody>
          <a:bodyPr wrap="square">
            <a:spAutoFit/>
          </a:bodyPr>
          <a:lstStyle/>
          <a:p>
            <a:r>
              <a:rPr kumimoji="0" lang="fr-FR" sz="1100" b="0" i="0" u="none" strike="noStrike" kern="1200" cap="none" spc="0" normalizeH="0" baseline="0" noProof="0" dirty="0">
                <a:ln>
                  <a:noFill/>
                </a:ln>
                <a:solidFill>
                  <a:prstClr val="black"/>
                </a:solidFill>
                <a:effectLst/>
                <a:uLnTx/>
                <a:uFillTx/>
                <a:latin typeface="Calibri"/>
                <a:ea typeface="+mn-ea"/>
                <a:cs typeface="+mn-cs"/>
              </a:rPr>
              <a:t>Contrainte normale de traction [Pa]</a:t>
            </a:r>
            <a:endParaRPr lang="fr-FR" dirty="0"/>
          </a:p>
        </p:txBody>
      </p:sp>
      <p:sp>
        <p:nvSpPr>
          <p:cNvPr id="51" name="ZoneTexte 50">
            <a:extLst>
              <a:ext uri="{FF2B5EF4-FFF2-40B4-BE49-F238E27FC236}">
                <a16:creationId xmlns:a16="http://schemas.microsoft.com/office/drawing/2014/main" id="{9D6059B8-7CDB-4519-A891-B0B27AE119F0}"/>
              </a:ext>
            </a:extLst>
          </p:cNvPr>
          <p:cNvSpPr txBox="1"/>
          <p:nvPr/>
        </p:nvSpPr>
        <p:spPr>
          <a:xfrm>
            <a:off x="12025069" y="4931891"/>
            <a:ext cx="2597599" cy="261610"/>
          </a:xfrm>
          <a:prstGeom prst="rect">
            <a:avLst/>
          </a:prstGeom>
          <a:noFill/>
        </p:spPr>
        <p:txBody>
          <a:bodyPr wrap="square">
            <a:spAutoFit/>
          </a:bodyPr>
          <a:lstStyle/>
          <a:p>
            <a:r>
              <a:rPr kumimoji="0" lang="fr-FR" sz="1100" b="0" i="0" u="none" strike="noStrike" kern="1200" cap="none" spc="0" normalizeH="0" baseline="0" noProof="0" dirty="0">
                <a:ln>
                  <a:noFill/>
                </a:ln>
                <a:solidFill>
                  <a:prstClr val="black"/>
                </a:solidFill>
                <a:effectLst/>
                <a:uLnTx/>
                <a:uFillTx/>
                <a:latin typeface="Calibri"/>
                <a:ea typeface="+mn-ea"/>
                <a:cs typeface="+mn-cs"/>
              </a:rPr>
              <a:t>Allongement en traction </a:t>
            </a:r>
            <a:r>
              <a:rPr kumimoji="0" lang="fr-FR" sz="1100" b="0" i="0" u="none" strike="noStrike" kern="1200" cap="none" spc="0" normalizeH="0" baseline="0" noProof="0" dirty="0" err="1">
                <a:ln>
                  <a:noFill/>
                </a:ln>
                <a:solidFill>
                  <a:prstClr val="black"/>
                </a:solidFill>
                <a:effectLst/>
                <a:uLnTx/>
                <a:uFillTx/>
                <a:latin typeface="Calibri"/>
                <a:ea typeface="+mn-ea"/>
                <a:cs typeface="+mn-cs"/>
              </a:rPr>
              <a:t>uniaxiale</a:t>
            </a:r>
            <a:r>
              <a:rPr kumimoji="0" lang="fr-FR" sz="1100" b="0" i="0" u="none" strike="noStrike" kern="1200" cap="none" spc="0" normalizeH="0" baseline="0" noProof="0" dirty="0">
                <a:ln>
                  <a:noFill/>
                </a:ln>
                <a:solidFill>
                  <a:prstClr val="black"/>
                </a:solidFill>
                <a:effectLst/>
                <a:uLnTx/>
                <a:uFillTx/>
                <a:latin typeface="Calibri"/>
                <a:ea typeface="+mn-ea"/>
                <a:cs typeface="+mn-cs"/>
              </a:rPr>
              <a:t> [m]</a:t>
            </a:r>
            <a:endParaRPr lang="fr-FR" dirty="0"/>
          </a:p>
        </p:txBody>
      </p:sp>
      <mc:AlternateContent xmlns:mc="http://schemas.openxmlformats.org/markup-compatibility/2006">
        <mc:Choice xmlns:a14="http://schemas.microsoft.com/office/drawing/2010/main" Requires="a14">
          <p:sp>
            <p:nvSpPr>
              <p:cNvPr id="52" name="ZoneTexte 51">
                <a:extLst>
                  <a:ext uri="{FF2B5EF4-FFF2-40B4-BE49-F238E27FC236}">
                    <a16:creationId xmlns:a16="http://schemas.microsoft.com/office/drawing/2014/main" id="{A1CFB832-08C3-46C5-A53B-7FE1A9EF39BB}"/>
                  </a:ext>
                </a:extLst>
              </p:cNvPr>
              <p:cNvSpPr txBox="1"/>
              <p:nvPr/>
            </p:nvSpPr>
            <p:spPr>
              <a:xfrm>
                <a:off x="7807752" y="5451404"/>
                <a:ext cx="6741843" cy="261610"/>
              </a:xfrm>
              <a:prstGeom prst="rect">
                <a:avLst/>
              </a:prstGeom>
              <a:noFill/>
            </p:spPr>
            <p:txBody>
              <a:bodyPr wrap="square">
                <a:spAutoFit/>
              </a:bodyPr>
              <a:lstStyle/>
              <a:p>
                <a:r>
                  <a:rPr kumimoji="0" lang="fr-FR" sz="1100" b="0" i="0" u="none" strike="noStrike" kern="1200" cap="none" spc="0" normalizeH="0" baseline="0" noProof="0" dirty="0">
                    <a:ln>
                      <a:noFill/>
                    </a:ln>
                    <a:solidFill>
                      <a:prstClr val="black"/>
                    </a:solidFill>
                    <a:effectLst/>
                    <a:uLnTx/>
                    <a:uFillTx/>
                    <a:latin typeface="Calibri"/>
                  </a:rPr>
                  <a:t>La seconde loi de comportement </a:t>
                </a:r>
                <a14:m>
                  <m:oMath xmlns:m="http://schemas.openxmlformats.org/officeDocument/2006/math">
                    <m:r>
                      <a:rPr lang="fr-FR" sz="1100" i="1" smtClean="0">
                        <a:latin typeface="Cambria Math" panose="02040503050406030204" pitchFamily="18" charset="0"/>
                        <a:ea typeface="Cambria Math" panose="02040503050406030204" pitchFamily="18" charset="0"/>
                      </a:rPr>
                      <m:t>𝜏</m:t>
                    </m:r>
                    <m:r>
                      <a:rPr lang="fr-FR" sz="1100" b="0" i="1" smtClean="0">
                        <a:latin typeface="Cambria Math" panose="02040503050406030204" pitchFamily="18" charset="0"/>
                        <a:ea typeface="Cambria Math" panose="02040503050406030204" pitchFamily="18" charset="0"/>
                      </a:rPr>
                      <m:t> = </m:t>
                    </m:r>
                    <m:r>
                      <a:rPr lang="fr-FR" sz="1100" b="0" i="1" smtClean="0">
                        <a:latin typeface="Cambria Math" panose="02040503050406030204" pitchFamily="18" charset="0"/>
                        <a:ea typeface="Cambria Math" panose="02040503050406030204" pitchFamily="18" charset="0"/>
                      </a:rPr>
                      <m:t>𝐺</m:t>
                    </m:r>
                    <m:r>
                      <a:rPr lang="fr-FR" sz="1100" b="0" i="1" smtClean="0">
                        <a:latin typeface="Cambria Math" panose="02040503050406030204" pitchFamily="18" charset="0"/>
                        <a:ea typeface="Cambria Math" panose="02040503050406030204" pitchFamily="18" charset="0"/>
                      </a:rPr>
                      <m:t>.</m:t>
                    </m:r>
                    <m:r>
                      <a:rPr lang="fr-FR" sz="1100" i="1" smtClean="0">
                        <a:latin typeface="Cambria Math" panose="02040503050406030204" pitchFamily="18" charset="0"/>
                        <a:ea typeface="Cambria Math" panose="02040503050406030204" pitchFamily="18" charset="0"/>
                      </a:rPr>
                      <m:t>𝛾</m:t>
                    </m:r>
                    <m:r>
                      <a:rPr lang="fr-FR" sz="1100" b="0" i="1" smtClean="0">
                        <a:latin typeface="Cambria Math" panose="02040503050406030204" pitchFamily="18" charset="0"/>
                        <a:ea typeface="Cambria Math" panose="02040503050406030204" pitchFamily="18" charset="0"/>
                      </a:rPr>
                      <m:t>𝑜</m:t>
                    </m:r>
                  </m:oMath>
                </a14:m>
                <a:r>
                  <a:rPr lang="fr-FR" sz="1100" dirty="0"/>
                  <a:t> n’a pas lieu  d’être utilisée  ici car la contrainte tangentielle est nulle.</a:t>
                </a:r>
              </a:p>
            </p:txBody>
          </p:sp>
        </mc:Choice>
        <mc:Fallback>
          <p:sp>
            <p:nvSpPr>
              <p:cNvPr id="52" name="ZoneTexte 51">
                <a:extLst>
                  <a:ext uri="{FF2B5EF4-FFF2-40B4-BE49-F238E27FC236}">
                    <a16:creationId xmlns:a16="http://schemas.microsoft.com/office/drawing/2014/main" id="{A1CFB832-08C3-46C5-A53B-7FE1A9EF39BB}"/>
                  </a:ext>
                </a:extLst>
              </p:cNvPr>
              <p:cNvSpPr txBox="1">
                <a:spLocks noRot="1" noChangeAspect="1" noMove="1" noResize="1" noEditPoints="1" noAdjustHandles="1" noChangeArrowheads="1" noChangeShapeType="1" noTextEdit="1"/>
              </p:cNvSpPr>
              <p:nvPr/>
            </p:nvSpPr>
            <p:spPr>
              <a:xfrm>
                <a:off x="7807752" y="5451404"/>
                <a:ext cx="6741843" cy="261610"/>
              </a:xfrm>
              <a:prstGeom prst="rect">
                <a:avLst/>
              </a:prstGeom>
              <a:blipFill>
                <a:blip r:embed="rId19"/>
                <a:stretch>
                  <a:fillRect b="-16279"/>
                </a:stretch>
              </a:blipFill>
            </p:spPr>
            <p:txBody>
              <a:bodyPr/>
              <a:lstStyle/>
              <a:p>
                <a:r>
                  <a:rPr lang="fr-FR">
                    <a:noFill/>
                  </a:rPr>
                  <a:t> </a:t>
                </a:r>
              </a:p>
            </p:txBody>
          </p:sp>
        </mc:Fallback>
      </mc:AlternateContent>
      <p:sp>
        <p:nvSpPr>
          <p:cNvPr id="53" name="Rectangle 52"/>
          <p:cNvSpPr/>
          <p:nvPr/>
        </p:nvSpPr>
        <p:spPr>
          <a:xfrm>
            <a:off x="7735066" y="8218660"/>
            <a:ext cx="6638193" cy="430887"/>
          </a:xfrm>
          <a:prstGeom prst="rect">
            <a:avLst/>
          </a:prstGeom>
        </p:spPr>
        <p:txBody>
          <a:bodyPr wrap="square">
            <a:spAutoFit/>
          </a:bodyPr>
          <a:lstStyle/>
          <a:p>
            <a:pPr algn="just">
              <a:spcAft>
                <a:spcPts val="0"/>
              </a:spcAft>
            </a:pPr>
            <a:r>
              <a:rPr lang="fr-FR" sz="1100" b="1" i="1" u="sng" dirty="0">
                <a:latin typeface="Calibri" panose="020F0502020204030204" pitchFamily="34" charset="0"/>
                <a:ea typeface="Times New Roman" panose="02020603050405020304" pitchFamily="18" charset="0"/>
                <a:cs typeface="Times New Roman" panose="02020603050405020304" pitchFamily="18" charset="0"/>
              </a:rPr>
              <a:t>Critère de résistance dit de RANKINE</a:t>
            </a:r>
          </a:p>
          <a:p>
            <a:pPr algn="just">
              <a:spcAft>
                <a:spcPts val="0"/>
              </a:spcAft>
            </a:pPr>
            <a:endParaRPr lang="fr-FR" sz="1100" b="1" i="1" u="sng" dirty="0">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Image 6"/>
          <p:cNvPicPr>
            <a:picLocks noChangeAspect="1"/>
          </p:cNvPicPr>
          <p:nvPr/>
        </p:nvPicPr>
        <p:blipFill>
          <a:blip r:embed="rId20"/>
          <a:stretch>
            <a:fillRect/>
          </a:stretch>
        </p:blipFill>
        <p:spPr>
          <a:xfrm>
            <a:off x="7543140" y="6127628"/>
            <a:ext cx="1791672" cy="2105045"/>
          </a:xfrm>
          <a:prstGeom prst="rect">
            <a:avLst/>
          </a:prstGeom>
        </p:spPr>
      </p:pic>
      <p:sp>
        <p:nvSpPr>
          <p:cNvPr id="55" name="Rectangle 54"/>
          <p:cNvSpPr/>
          <p:nvPr/>
        </p:nvSpPr>
        <p:spPr>
          <a:xfrm>
            <a:off x="7728156" y="5793399"/>
            <a:ext cx="6638193" cy="430887"/>
          </a:xfrm>
          <a:prstGeom prst="rect">
            <a:avLst/>
          </a:prstGeom>
        </p:spPr>
        <p:txBody>
          <a:bodyPr wrap="square">
            <a:spAutoFit/>
          </a:bodyPr>
          <a:lstStyle/>
          <a:p>
            <a:pPr algn="just">
              <a:spcAft>
                <a:spcPts val="0"/>
              </a:spcAft>
            </a:pPr>
            <a:r>
              <a:rPr lang="fr-FR" sz="1100" b="1" i="1" u="sng" dirty="0">
                <a:latin typeface="Calibri" panose="020F0502020204030204" pitchFamily="34" charset="0"/>
                <a:ea typeface="Times New Roman" panose="02020603050405020304" pitchFamily="18" charset="0"/>
                <a:cs typeface="Times New Roman" panose="02020603050405020304" pitchFamily="18" charset="0"/>
              </a:rPr>
              <a:t>Equation d’équilibre</a:t>
            </a:r>
          </a:p>
          <a:p>
            <a:pPr algn="just">
              <a:spcAft>
                <a:spcPts val="0"/>
              </a:spcAft>
            </a:pPr>
            <a:endParaRPr lang="fr-FR" sz="1100" b="1" i="1" u="sng"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58" name="ZoneTexte 1"/>
          <p:cNvSpPr txBox="1">
            <a:spLocks noChangeArrowheads="1"/>
          </p:cNvSpPr>
          <p:nvPr/>
        </p:nvSpPr>
        <p:spPr bwMode="auto">
          <a:xfrm>
            <a:off x="9313196" y="6880068"/>
            <a:ext cx="1745991"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defTabSz="914400" eaLnBrk="0" fontAlgn="base" hangingPunct="0">
              <a:spcBef>
                <a:spcPct val="0"/>
              </a:spcBef>
              <a:spcAft>
                <a:spcPct val="0"/>
              </a:spcAft>
            </a:pPr>
            <a:r>
              <a:rPr lang="fr-FR" altLang="fr-FR" sz="1100" dirty="0">
                <a:latin typeface="Calibri" panose="020F0502020204030204" pitchFamily="34" charset="0"/>
                <a:cs typeface="Calibri" panose="020F0502020204030204" pitchFamily="34" charset="0"/>
              </a:rPr>
              <a:t>f = force volumique [N/m3]</a:t>
            </a:r>
          </a:p>
          <a:p>
            <a:pPr defTabSz="914400" eaLnBrk="0" fontAlgn="base" hangingPunct="0">
              <a:spcBef>
                <a:spcPct val="0"/>
              </a:spcBef>
              <a:spcAft>
                <a:spcPct val="0"/>
              </a:spcAft>
            </a:pPr>
            <a:r>
              <a:rPr lang="fr-FR" altLang="fr-FR" sz="1100" dirty="0">
                <a:latin typeface="Calibri" panose="020F0502020204030204" pitchFamily="34" charset="0"/>
                <a:ea typeface="Cambria Math" panose="02040503050406030204" pitchFamily="18" charset="0"/>
                <a:cs typeface="Cambria Math" panose="02040503050406030204" pitchFamily="18" charset="0"/>
              </a:rPr>
              <a:t>souvent f = </a:t>
            </a:r>
            <a:r>
              <a:rPr lang="fr-FR" altLang="fr-FR" sz="1100" dirty="0">
                <a:latin typeface="Calibri" panose="020F0502020204030204" pitchFamily="34" charset="0"/>
                <a:ea typeface="Cambria Math" panose="02040503050406030204" pitchFamily="18" charset="0"/>
                <a:cs typeface="Cambria Math" panose="02040503050406030204" pitchFamily="18" charset="0"/>
                <a:sym typeface="Symbol" panose="05050102010706020507" pitchFamily="18" charset="2"/>
              </a:rPr>
              <a:t></a:t>
            </a:r>
            <a:r>
              <a:rPr lang="fr-FR" altLang="fr-FR" sz="1100" dirty="0">
                <a:latin typeface="Calibri" panose="020F0502020204030204" pitchFamily="34" charset="0"/>
                <a:cs typeface="Calibri" panose="020F0502020204030204" pitchFamily="34" charset="0"/>
              </a:rPr>
              <a:t>.g</a:t>
            </a:r>
          </a:p>
          <a:p>
            <a:pPr defTabSz="914400" eaLnBrk="0" fontAlgn="base" hangingPunct="0">
              <a:spcBef>
                <a:spcPct val="0"/>
              </a:spcBef>
              <a:spcAft>
                <a:spcPct val="0"/>
              </a:spcAft>
            </a:pPr>
            <a:endParaRPr lang="fr-FR" altLang="fr-FR" sz="1100" dirty="0">
              <a:latin typeface="Calibri" panose="020F0502020204030204" pitchFamily="34" charset="0"/>
              <a:cs typeface="Calibri" panose="020F0502020204030204" pitchFamily="34" charset="0"/>
            </a:endParaRPr>
          </a:p>
        </p:txBody>
      </p:sp>
      <p:sp>
        <p:nvSpPr>
          <p:cNvPr id="8" name="Rectangle 7"/>
          <p:cNvSpPr/>
          <p:nvPr/>
        </p:nvSpPr>
        <p:spPr>
          <a:xfrm>
            <a:off x="11457641" y="6247864"/>
            <a:ext cx="1773962" cy="769441"/>
          </a:xfrm>
          <a:prstGeom prst="rect">
            <a:avLst/>
          </a:prstGeom>
        </p:spPr>
        <p:txBody>
          <a:bodyPr wrap="square">
            <a:spAutoFit/>
          </a:bodyPr>
          <a:lstStyle/>
          <a:p>
            <a:pPr lvl="0" defTabSz="914400" eaLnBrk="0" fontAlgn="base" hangingPunct="0">
              <a:spcBef>
                <a:spcPct val="0"/>
              </a:spcBef>
              <a:spcAft>
                <a:spcPct val="0"/>
              </a:spcAft>
            </a:pPr>
            <a:r>
              <a:rPr lang="fr-FR" altLang="fr-FR" sz="1100" i="1" dirty="0" err="1">
                <a:latin typeface="Calibri" panose="020F0502020204030204" pitchFamily="34" charset="0"/>
                <a:cs typeface="Calibri" panose="020F0502020204030204" pitchFamily="34" charset="0"/>
              </a:rPr>
              <a:t>N+dN</a:t>
            </a:r>
            <a:r>
              <a:rPr lang="fr-FR" altLang="fr-FR" sz="1100" i="1" dirty="0">
                <a:latin typeface="Calibri" panose="020F0502020204030204" pitchFamily="34" charset="0"/>
                <a:cs typeface="Calibri" panose="020F0502020204030204" pitchFamily="34" charset="0"/>
              </a:rPr>
              <a:t> + </a:t>
            </a:r>
            <a:r>
              <a:rPr lang="fr-FR" altLang="fr-FR" sz="1100" i="1" dirty="0" err="1">
                <a:latin typeface="Calibri" panose="020F0502020204030204" pitchFamily="34" charset="0"/>
                <a:cs typeface="Calibri" panose="020F0502020204030204" pitchFamily="34" charset="0"/>
              </a:rPr>
              <a:t>f.V</a:t>
            </a:r>
            <a:r>
              <a:rPr lang="fr-FR" altLang="fr-FR" sz="1100" i="1" dirty="0">
                <a:latin typeface="Calibri" panose="020F0502020204030204" pitchFamily="34" charset="0"/>
                <a:cs typeface="Calibri" panose="020F0502020204030204" pitchFamily="34" charset="0"/>
              </a:rPr>
              <a:t> – N = 0</a:t>
            </a:r>
          </a:p>
          <a:p>
            <a:pPr lvl="0" defTabSz="914400" eaLnBrk="0" fontAlgn="base" hangingPunct="0">
              <a:spcBef>
                <a:spcPct val="0"/>
              </a:spcBef>
              <a:spcAft>
                <a:spcPct val="0"/>
              </a:spcAft>
            </a:pPr>
            <a:endParaRPr lang="fr-FR" altLang="fr-FR" sz="1100" i="1" dirty="0">
              <a:latin typeface="Calibri" panose="020F0502020204030204" pitchFamily="34" charset="0"/>
              <a:cs typeface="Calibri" panose="020F0502020204030204" pitchFamily="34" charset="0"/>
            </a:endParaRPr>
          </a:p>
          <a:p>
            <a:pPr lvl="0" defTabSz="914400" eaLnBrk="0" fontAlgn="base" hangingPunct="0">
              <a:spcBef>
                <a:spcPct val="0"/>
              </a:spcBef>
              <a:spcAft>
                <a:spcPct val="0"/>
              </a:spcAft>
              <a:buFont typeface="Wingdings" panose="05000000000000000000" pitchFamily="2" charset="2"/>
              <a:buChar char="ó"/>
            </a:pPr>
            <a:r>
              <a:rPr lang="fr-FR" altLang="fr-FR" sz="1100" i="1" dirty="0">
                <a:latin typeface="Calibri" panose="020F0502020204030204" pitchFamily="34" charset="0"/>
                <a:cs typeface="Calibri" panose="020F0502020204030204" pitchFamily="34" charset="0"/>
              </a:rPr>
              <a:t> </a:t>
            </a:r>
            <a:r>
              <a:rPr lang="fr-FR" altLang="fr-FR" sz="1100" i="1" dirty="0" err="1">
                <a:latin typeface="Calibri" panose="020F0502020204030204" pitchFamily="34" charset="0"/>
                <a:cs typeface="Calibri" panose="020F0502020204030204" pitchFamily="34" charset="0"/>
              </a:rPr>
              <a:t>d</a:t>
            </a:r>
            <a:r>
              <a:rPr lang="fr-FR" altLang="fr-FR" sz="1100" i="1" dirty="0" err="1">
                <a:latin typeface="Calibri" panose="020F0502020204030204" pitchFamily="34" charset="0"/>
                <a:ea typeface="Cambria Math" panose="02040503050406030204" pitchFamily="18" charset="0"/>
                <a:cs typeface="Calibri" panose="020F0502020204030204" pitchFamily="34" charset="0"/>
              </a:rPr>
              <a:t>N</a:t>
            </a:r>
            <a:r>
              <a:rPr lang="fr-FR" altLang="fr-FR" sz="1100" i="1" dirty="0">
                <a:latin typeface="Calibri" panose="020F0502020204030204" pitchFamily="34" charset="0"/>
                <a:ea typeface="Cambria Math" panose="02040503050406030204" pitchFamily="18" charset="0"/>
                <a:cs typeface="Calibri" panose="020F0502020204030204" pitchFamily="34" charset="0"/>
              </a:rPr>
              <a:t> + </a:t>
            </a:r>
            <a:r>
              <a:rPr lang="fr-FR" altLang="fr-FR" sz="1100" i="1" dirty="0" err="1">
                <a:latin typeface="Calibri" panose="020F0502020204030204" pitchFamily="34" charset="0"/>
                <a:ea typeface="Cambria Math" panose="02040503050406030204" pitchFamily="18" charset="0"/>
                <a:cs typeface="Calibri" panose="020F0502020204030204" pitchFamily="34" charset="0"/>
              </a:rPr>
              <a:t>f.S.dx</a:t>
            </a:r>
            <a:r>
              <a:rPr lang="fr-FR" altLang="fr-FR" sz="1100" i="1" dirty="0">
                <a:latin typeface="Calibri" panose="020F0502020204030204" pitchFamily="34" charset="0"/>
                <a:ea typeface="Cambria Math" panose="02040503050406030204" pitchFamily="18" charset="0"/>
                <a:cs typeface="Calibri" panose="020F0502020204030204" pitchFamily="34" charset="0"/>
              </a:rPr>
              <a:t> = 0</a:t>
            </a:r>
          </a:p>
          <a:p>
            <a:pPr lvl="0" defTabSz="914400" eaLnBrk="0" fontAlgn="base" hangingPunct="0">
              <a:spcBef>
                <a:spcPct val="0"/>
              </a:spcBef>
              <a:spcAft>
                <a:spcPct val="0"/>
              </a:spcAft>
              <a:buFont typeface="Wingdings" panose="05000000000000000000" pitchFamily="2" charset="2"/>
              <a:buChar char="ó"/>
            </a:pPr>
            <a:r>
              <a:rPr lang="fr-FR" altLang="fr-FR" sz="1100" i="1" dirty="0">
                <a:latin typeface="Calibri" panose="020F0502020204030204" pitchFamily="34" charset="0"/>
                <a:cs typeface="Calibri" panose="020F0502020204030204" pitchFamily="34" charset="0"/>
                <a:sym typeface="Wingdings" panose="05000000000000000000" pitchFamily="2" charset="2"/>
              </a:rPr>
              <a:t> </a:t>
            </a:r>
            <a:r>
              <a:rPr lang="fr-FR" altLang="fr-FR" sz="1100" i="1" dirty="0">
                <a:latin typeface="Calibri" panose="020F0502020204030204" pitchFamily="34" charset="0"/>
                <a:cs typeface="Calibri" panose="020F0502020204030204" pitchFamily="34" charset="0"/>
              </a:rPr>
              <a:t>d</a:t>
            </a:r>
            <a:r>
              <a:rPr lang="fr-FR" altLang="fr-FR" sz="1100" i="1" dirty="0">
                <a:latin typeface="Calibri" panose="020F0502020204030204" pitchFamily="34" charset="0"/>
                <a:ea typeface="Cambria Math" panose="02040503050406030204" pitchFamily="18" charset="0"/>
                <a:cs typeface="Cambria Math" panose="02040503050406030204" pitchFamily="18" charset="0"/>
              </a:rPr>
              <a:t>(𝜎.S) + </a:t>
            </a:r>
            <a:r>
              <a:rPr lang="fr-FR" altLang="fr-FR" sz="1100" i="1" dirty="0" err="1">
                <a:latin typeface="Calibri" panose="020F0502020204030204" pitchFamily="34" charset="0"/>
                <a:ea typeface="Cambria Math" panose="02040503050406030204" pitchFamily="18" charset="0"/>
                <a:cs typeface="Cambria Math" panose="02040503050406030204" pitchFamily="18" charset="0"/>
              </a:rPr>
              <a:t>f.S.dx</a:t>
            </a:r>
            <a:r>
              <a:rPr lang="fr-FR" altLang="fr-FR" sz="1100" i="1" dirty="0">
                <a:latin typeface="Calibri" panose="020F0502020204030204" pitchFamily="34" charset="0"/>
                <a:ea typeface="Cambria Math" panose="02040503050406030204" pitchFamily="18" charset="0"/>
                <a:cs typeface="Cambria Math" panose="02040503050406030204" pitchFamily="18" charset="0"/>
              </a:rPr>
              <a:t> = 0</a:t>
            </a:r>
          </a:p>
        </p:txBody>
      </p:sp>
      <p:sp>
        <p:nvSpPr>
          <p:cNvPr id="9" name="Rectangle 8"/>
          <p:cNvSpPr/>
          <p:nvPr/>
        </p:nvSpPr>
        <p:spPr>
          <a:xfrm>
            <a:off x="11692191" y="7366920"/>
            <a:ext cx="978153" cy="276999"/>
          </a:xfrm>
          <a:prstGeom prst="rect">
            <a:avLst/>
          </a:prstGeom>
        </p:spPr>
        <p:txBody>
          <a:bodyPr wrap="none">
            <a:spAutoFit/>
          </a:bodyPr>
          <a:lstStyle/>
          <a:p>
            <a:pPr lvl="0" defTabSz="914400" eaLnBrk="0" fontAlgn="base" hangingPunct="0">
              <a:spcBef>
                <a:spcPct val="0"/>
              </a:spcBef>
              <a:spcAft>
                <a:spcPct val="0"/>
              </a:spcAft>
            </a:pPr>
            <a:r>
              <a:rPr lang="fr-FR" altLang="fr-FR" sz="1200" i="1" dirty="0">
                <a:latin typeface="Calibri" panose="020F0502020204030204" pitchFamily="34" charset="0"/>
                <a:ea typeface="Cambria Math" panose="02040503050406030204" pitchFamily="18" charset="0"/>
                <a:cs typeface="Cambria Math" panose="02040503050406030204" pitchFamily="18" charset="0"/>
              </a:rPr>
              <a:t>f + </a:t>
            </a:r>
            <a:r>
              <a:rPr lang="fr-FR" altLang="fr-FR" sz="1200" i="1" dirty="0">
                <a:latin typeface="Calibri" panose="020F0502020204030204" pitchFamily="34" charset="0"/>
                <a:cs typeface="Calibri" panose="020F0502020204030204" pitchFamily="34" charset="0"/>
              </a:rPr>
              <a:t>d</a:t>
            </a:r>
            <a:r>
              <a:rPr lang="fr-FR" altLang="fr-FR" sz="1200" i="1" dirty="0">
                <a:latin typeface="Calibri" panose="020F0502020204030204" pitchFamily="34" charset="0"/>
                <a:ea typeface="Cambria Math" panose="02040503050406030204" pitchFamily="18" charset="0"/>
                <a:cs typeface="Cambria Math" panose="02040503050406030204" pitchFamily="18" charset="0"/>
              </a:rPr>
              <a:t>𝜎/dx = 0</a:t>
            </a:r>
          </a:p>
        </p:txBody>
      </p:sp>
      <p:sp>
        <p:nvSpPr>
          <p:cNvPr id="59" name="Flèche : droite 58">
            <a:extLst/>
          </p:cNvPr>
          <p:cNvSpPr/>
          <p:nvPr/>
        </p:nvSpPr>
        <p:spPr>
          <a:xfrm>
            <a:off x="10500812" y="4972531"/>
            <a:ext cx="305220" cy="135715"/>
          </a:xfrm>
          <a:prstGeom prst="rightArrow">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Rectangle : coins arrondis 59">
            <a:extLst/>
          </p:cNvPr>
          <p:cNvSpPr/>
          <p:nvPr/>
        </p:nvSpPr>
        <p:spPr>
          <a:xfrm>
            <a:off x="11507303" y="7304399"/>
            <a:ext cx="1347927" cy="430887"/>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ZoneTexte 1"/>
          <p:cNvSpPr txBox="1">
            <a:spLocks noChangeArrowheads="1"/>
          </p:cNvSpPr>
          <p:nvPr/>
        </p:nvSpPr>
        <p:spPr bwMode="auto">
          <a:xfrm>
            <a:off x="10338592" y="5968712"/>
            <a:ext cx="415845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defTabSz="914400" eaLnBrk="0" fontAlgn="base" hangingPunct="0">
              <a:spcBef>
                <a:spcPct val="0"/>
              </a:spcBef>
              <a:spcAft>
                <a:spcPct val="0"/>
              </a:spcAft>
            </a:pPr>
            <a:r>
              <a:rPr lang="fr-FR" altLang="fr-FR" sz="1100" dirty="0">
                <a:latin typeface="Calibri" panose="020F0502020204030204" pitchFamily="34" charset="0"/>
                <a:cs typeface="Calibri" panose="020F0502020204030204" pitchFamily="34" charset="0"/>
              </a:rPr>
              <a:t>On traduit l’équilibre statique d’un tronçon élémentaire de poutre :</a:t>
            </a:r>
          </a:p>
        </p:txBody>
      </p:sp>
      <p:sp>
        <p:nvSpPr>
          <p:cNvPr id="63" name="Rectangle 62"/>
          <p:cNvSpPr/>
          <p:nvPr/>
        </p:nvSpPr>
        <p:spPr>
          <a:xfrm>
            <a:off x="12527778" y="8749255"/>
            <a:ext cx="1807098" cy="830997"/>
          </a:xfrm>
          <a:prstGeom prst="rect">
            <a:avLst/>
          </a:prstGeom>
        </p:spPr>
        <p:txBody>
          <a:bodyPr wrap="none">
            <a:spAutoFit/>
          </a:bodyPr>
          <a:lstStyle/>
          <a:p>
            <a:pPr defTabSz="914400" eaLnBrk="0" fontAlgn="base" hangingPunct="0">
              <a:spcBef>
                <a:spcPct val="0"/>
              </a:spcBef>
              <a:spcAft>
                <a:spcPct val="0"/>
              </a:spcAft>
            </a:pPr>
            <a:r>
              <a:rPr lang="da-DK" sz="1200" dirty="0">
                <a:solidFill>
                  <a:schemeClr val="tx1">
                    <a:lumMod val="95000"/>
                    <a:lumOff val="5000"/>
                  </a:schemeClr>
                </a:solidFill>
                <a:cs typeface="Calibri" panose="020F0502020204030204" pitchFamily="34" charset="0"/>
              </a:rPr>
              <a:t>𝜎maximum </a:t>
            </a:r>
            <a:r>
              <a:rPr lang="da-DK" sz="1200" dirty="0">
                <a:solidFill>
                  <a:schemeClr val="tx1">
                    <a:lumMod val="95000"/>
                    <a:lumOff val="5000"/>
                  </a:schemeClr>
                </a:solidFill>
                <a:cs typeface="Calibri" panose="020F0502020204030204" pitchFamily="34" charset="0"/>
                <a:sym typeface="Symbol" panose="05050102010706020507" pitchFamily="18" charset="2"/>
              </a:rPr>
              <a:t> </a:t>
            </a:r>
            <a:r>
              <a:rPr lang="da-DK" sz="1200" dirty="0">
                <a:solidFill>
                  <a:schemeClr val="tx1">
                    <a:lumMod val="95000"/>
                    <a:lumOff val="5000"/>
                  </a:schemeClr>
                </a:solidFill>
                <a:cs typeface="Calibri" panose="020F0502020204030204" pitchFamily="34" charset="0"/>
              </a:rPr>
              <a:t>𝜎admissible</a:t>
            </a:r>
          </a:p>
          <a:p>
            <a:pPr defTabSz="914400" eaLnBrk="0" fontAlgn="base" hangingPunct="0">
              <a:spcBef>
                <a:spcPct val="0"/>
              </a:spcBef>
              <a:spcAft>
                <a:spcPct val="0"/>
              </a:spcAft>
            </a:pPr>
            <a:endParaRPr lang="da-DK" sz="1200" dirty="0">
              <a:solidFill>
                <a:schemeClr val="tx1">
                  <a:lumMod val="95000"/>
                  <a:lumOff val="5000"/>
                </a:schemeClr>
              </a:solidFill>
              <a:cs typeface="Calibri" panose="020F0502020204030204" pitchFamily="34" charset="0"/>
            </a:endParaRPr>
          </a:p>
          <a:p>
            <a:pPr defTabSz="914400" eaLnBrk="0" fontAlgn="base" hangingPunct="0">
              <a:spcBef>
                <a:spcPct val="0"/>
              </a:spcBef>
              <a:spcAft>
                <a:spcPct val="0"/>
              </a:spcAft>
            </a:pPr>
            <a:r>
              <a:rPr lang="da-DK" sz="1200" dirty="0">
                <a:solidFill>
                  <a:schemeClr val="tx1">
                    <a:lumMod val="95000"/>
                    <a:lumOff val="5000"/>
                  </a:schemeClr>
                </a:solidFill>
                <a:cs typeface="Calibri" panose="020F0502020204030204" pitchFamily="34" charset="0"/>
              </a:rPr>
              <a:t>Avec 𝜎admissible </a:t>
            </a:r>
            <a:r>
              <a:rPr lang="da-DK" sz="1200" dirty="0">
                <a:solidFill>
                  <a:schemeClr val="tx1">
                    <a:lumMod val="95000"/>
                    <a:lumOff val="5000"/>
                  </a:schemeClr>
                </a:solidFill>
                <a:cs typeface="Calibri" panose="020F0502020204030204" pitchFamily="34" charset="0"/>
                <a:sym typeface="Symbol" panose="05050102010706020507" pitchFamily="18" charset="2"/>
              </a:rPr>
              <a:t></a:t>
            </a:r>
            <a:r>
              <a:rPr lang="da-DK" sz="1200" dirty="0">
                <a:solidFill>
                  <a:schemeClr val="tx1">
                    <a:lumMod val="95000"/>
                    <a:lumOff val="5000"/>
                  </a:schemeClr>
                </a:solidFill>
                <a:cs typeface="Calibri" panose="020F0502020204030204" pitchFamily="34" charset="0"/>
              </a:rPr>
              <a:t> 0,8 Re</a:t>
            </a:r>
          </a:p>
          <a:p>
            <a:pPr defTabSz="914400" eaLnBrk="0" fontAlgn="base" hangingPunct="0">
              <a:spcBef>
                <a:spcPct val="0"/>
              </a:spcBef>
              <a:spcAft>
                <a:spcPct val="0"/>
              </a:spcAft>
            </a:pPr>
            <a:r>
              <a:rPr lang="da-DK" sz="1200" dirty="0">
                <a:solidFill>
                  <a:schemeClr val="tx1">
                    <a:lumMod val="95000"/>
                    <a:lumOff val="5000"/>
                  </a:schemeClr>
                </a:solidFill>
                <a:cs typeface="Calibri" panose="020F0502020204030204" pitchFamily="34" charset="0"/>
              </a:rPr>
              <a:t>Re résistance élastique</a:t>
            </a:r>
          </a:p>
        </p:txBody>
      </p:sp>
      <p:sp>
        <p:nvSpPr>
          <p:cNvPr id="64" name="Rectangle : coins arrondis 63">
            <a:extLst/>
          </p:cNvPr>
          <p:cNvSpPr/>
          <p:nvPr/>
        </p:nvSpPr>
        <p:spPr>
          <a:xfrm>
            <a:off x="12463508" y="8718426"/>
            <a:ext cx="1854800" cy="921756"/>
          </a:xfrm>
          <a:prstGeom prst="roundRect">
            <a:avLst>
              <a:gd name="adj" fmla="val 5796"/>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Flèche : droite 64">
            <a:extLst/>
          </p:cNvPr>
          <p:cNvSpPr/>
          <p:nvPr/>
        </p:nvSpPr>
        <p:spPr>
          <a:xfrm>
            <a:off x="12040776" y="9152085"/>
            <a:ext cx="305220" cy="135715"/>
          </a:xfrm>
          <a:prstGeom prst="rightArrow">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7735066" y="8588027"/>
            <a:ext cx="4233388" cy="1384995"/>
          </a:xfrm>
          <a:prstGeom prst="rect">
            <a:avLst/>
          </a:prstGeom>
        </p:spPr>
        <p:txBody>
          <a:bodyPr wrap="square">
            <a:spAutoFit/>
          </a:bodyPr>
          <a:lstStyle/>
          <a:p>
            <a:pPr lvl="0" algn="just" defTabSz="914400" eaLnBrk="0" fontAlgn="base" hangingPunct="0">
              <a:spcBef>
                <a:spcPct val="0"/>
              </a:spcBef>
              <a:spcAft>
                <a:spcPct val="0"/>
              </a:spcAft>
            </a:pPr>
            <a:r>
              <a:rPr lang="fr-FR" sz="1200" dirty="0">
                <a:solidFill>
                  <a:schemeClr val="tx1">
                    <a:lumMod val="95000"/>
                    <a:lumOff val="5000"/>
                  </a:schemeClr>
                </a:solidFill>
                <a:latin typeface="Calibri" panose="020F0502020204030204" pitchFamily="34" charset="0"/>
                <a:cs typeface="Calibri" panose="020F0502020204030204" pitchFamily="34" charset="0"/>
              </a:rPr>
              <a:t>Le critère de Rankine, dit aussi critère de contrainte maximale, postule que la rupture d’un matériau FRAGILE (verre, béton…) survient lorsque la contrainte principale maximale atteint la résistance en traction ou en compression du matériau. </a:t>
            </a:r>
          </a:p>
          <a:p>
            <a:pPr lvl="0" algn="just" defTabSz="914400" eaLnBrk="0" fontAlgn="base" hangingPunct="0">
              <a:spcBef>
                <a:spcPct val="0"/>
              </a:spcBef>
              <a:spcAft>
                <a:spcPct val="0"/>
              </a:spcAft>
            </a:pPr>
            <a:r>
              <a:rPr lang="fr-FR" sz="1200" dirty="0">
                <a:solidFill>
                  <a:schemeClr val="tx1">
                    <a:lumMod val="95000"/>
                    <a:lumOff val="5000"/>
                  </a:schemeClr>
                </a:solidFill>
                <a:latin typeface="Calibri" panose="020F0502020204030204" pitchFamily="34" charset="0"/>
                <a:cs typeface="Calibri" panose="020F0502020204030204" pitchFamily="34" charset="0"/>
              </a:rPr>
              <a:t>C’est un critère très conservateur pour un matériau DUCTILE (métaux…) mais acceptable si l’on souhaite adopter un coefficient de sécurité important.</a:t>
            </a:r>
          </a:p>
        </p:txBody>
      </p:sp>
    </p:spTree>
    <p:extLst>
      <p:ext uri="{BB962C8B-B14F-4D97-AF65-F5344CB8AC3E}">
        <p14:creationId xmlns:p14="http://schemas.microsoft.com/office/powerpoint/2010/main" val="318565574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14573</TotalTime>
  <Words>580</Words>
  <Application>Microsoft Office PowerPoint</Application>
  <PresentationFormat>Personnalisé</PresentationFormat>
  <Paragraphs>59</Paragraphs>
  <Slides>1</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vt:i4>
      </vt:variant>
    </vt:vector>
  </HeadingPairs>
  <TitlesOfParts>
    <vt:vector size="8" baseType="lpstr">
      <vt:lpstr>Arial</vt:lpstr>
      <vt:lpstr>Calibri</vt:lpstr>
      <vt:lpstr>Cambria Math</vt:lpstr>
      <vt:lpstr>Symbol</vt:lpstr>
      <vt:lpstr>Times New Roman</vt:lpstr>
      <vt:lpstr>Wingdings</vt:lpstr>
      <vt:lpstr>Thème Office</vt:lpstr>
      <vt:lpstr>Présentation PowerPoint</vt:lpstr>
    </vt:vector>
  </TitlesOfParts>
  <Company>UFC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cverna</dc:creator>
  <cp:lastModifiedBy>CV</cp:lastModifiedBy>
  <cp:revision>330</cp:revision>
  <cp:lastPrinted>2024-01-28T16:38:51Z</cp:lastPrinted>
  <dcterms:created xsi:type="dcterms:W3CDTF">2023-12-05T09:58:20Z</dcterms:created>
  <dcterms:modified xsi:type="dcterms:W3CDTF">2025-11-25T07:46:27Z</dcterms:modified>
</cp:coreProperties>
</file>